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 id="2147483727" r:id="rId5"/>
  </p:sldMasterIdLst>
  <p:notesMasterIdLst>
    <p:notesMasterId r:id="rId49"/>
  </p:notesMasterIdLst>
  <p:sldIdLst>
    <p:sldId id="256" r:id="rId6"/>
    <p:sldId id="257" r:id="rId7"/>
    <p:sldId id="258" r:id="rId8"/>
    <p:sldId id="259" r:id="rId9"/>
    <p:sldId id="260" r:id="rId10"/>
    <p:sldId id="617" r:id="rId11"/>
    <p:sldId id="298" r:id="rId12"/>
    <p:sldId id="333" r:id="rId13"/>
    <p:sldId id="261" r:id="rId14"/>
    <p:sldId id="262" r:id="rId15"/>
    <p:sldId id="263" r:id="rId16"/>
    <p:sldId id="264" r:id="rId17"/>
    <p:sldId id="265" r:id="rId18"/>
    <p:sldId id="266" r:id="rId19"/>
    <p:sldId id="267" r:id="rId20"/>
    <p:sldId id="268" r:id="rId21"/>
    <p:sldId id="269" r:id="rId22"/>
    <p:sldId id="270" r:id="rId23"/>
    <p:sldId id="518" r:id="rId24"/>
    <p:sldId id="512" r:id="rId25"/>
    <p:sldId id="516" r:id="rId26"/>
    <p:sldId id="513" r:id="rId27"/>
    <p:sldId id="515" r:id="rId28"/>
    <p:sldId id="517" r:id="rId29"/>
    <p:sldId id="271" r:id="rId30"/>
    <p:sldId id="519" r:id="rId31"/>
    <p:sldId id="520" r:id="rId32"/>
    <p:sldId id="521" r:id="rId33"/>
    <p:sldId id="522" r:id="rId34"/>
    <p:sldId id="523" r:id="rId35"/>
    <p:sldId id="524" r:id="rId36"/>
    <p:sldId id="525" r:id="rId37"/>
    <p:sldId id="526" r:id="rId38"/>
    <p:sldId id="527" r:id="rId39"/>
    <p:sldId id="280" r:id="rId40"/>
    <p:sldId id="528" r:id="rId41"/>
    <p:sldId id="618" r:id="rId42"/>
    <p:sldId id="619" r:id="rId43"/>
    <p:sldId id="620" r:id="rId44"/>
    <p:sldId id="621" r:id="rId45"/>
    <p:sldId id="622" r:id="rId46"/>
    <p:sldId id="623" r:id="rId47"/>
    <p:sldId id="62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93A054-5760-4E76-903D-16FAD89B0298}">
          <p14:sldIdLst>
            <p14:sldId id="256"/>
            <p14:sldId id="257"/>
            <p14:sldId id="258"/>
            <p14:sldId id="259"/>
            <p14:sldId id="260"/>
            <p14:sldId id="617"/>
            <p14:sldId id="298"/>
            <p14:sldId id="333"/>
            <p14:sldId id="261"/>
          </p14:sldIdLst>
        </p14:section>
        <p14:section name="Untitled Section" id="{E531F119-FB7B-4196-AAE9-9DDD700A17A0}">
          <p14:sldIdLst>
            <p14:sldId id="262"/>
            <p14:sldId id="263"/>
            <p14:sldId id="264"/>
            <p14:sldId id="265"/>
            <p14:sldId id="266"/>
            <p14:sldId id="267"/>
            <p14:sldId id="268"/>
            <p14:sldId id="269"/>
            <p14:sldId id="270"/>
            <p14:sldId id="518"/>
            <p14:sldId id="512"/>
            <p14:sldId id="516"/>
            <p14:sldId id="513"/>
            <p14:sldId id="515"/>
            <p14:sldId id="517"/>
            <p14:sldId id="271"/>
            <p14:sldId id="519"/>
            <p14:sldId id="520"/>
            <p14:sldId id="521"/>
            <p14:sldId id="522"/>
            <p14:sldId id="523"/>
            <p14:sldId id="524"/>
            <p14:sldId id="525"/>
            <p14:sldId id="526"/>
            <p14:sldId id="527"/>
            <p14:sldId id="280"/>
            <p14:sldId id="528"/>
            <p14:sldId id="618"/>
            <p14:sldId id="619"/>
            <p14:sldId id="620"/>
            <p14:sldId id="621"/>
            <p14:sldId id="622"/>
            <p14:sldId id="623"/>
            <p14:sldId id="6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612EE-A462-4DF2-A087-A67532A5C73A}" v="48" dt="2024-10-15T15:43:18.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94660"/>
  </p:normalViewPr>
  <p:slideViewPr>
    <p:cSldViewPr snapToGrid="0">
      <p:cViewPr>
        <p:scale>
          <a:sx n="174" d="100"/>
          <a:sy n="174" d="100"/>
        </p:scale>
        <p:origin x="840" y="4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A57848-4B84-4999-A5F1-863A40465B3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2583404-4604-4ADC-98A2-7C0CCC608A69}">
      <dgm:prSet/>
      <dgm:spPr/>
      <dgm:t>
        <a:bodyPr/>
        <a:lstStyle/>
        <a:p>
          <a:pPr>
            <a:lnSpc>
              <a:spcPct val="100000"/>
            </a:lnSpc>
          </a:pPr>
          <a:r>
            <a:rPr lang="en-GB"/>
            <a:t>A Brief Recap</a:t>
          </a:r>
          <a:endParaRPr lang="en-US"/>
        </a:p>
      </dgm:t>
    </dgm:pt>
    <dgm:pt modelId="{16613513-B615-4ECF-A9B7-4AC9BC2F74D8}" type="parTrans" cxnId="{1EAC565A-9661-4203-8629-89E2D40B2727}">
      <dgm:prSet/>
      <dgm:spPr/>
      <dgm:t>
        <a:bodyPr/>
        <a:lstStyle/>
        <a:p>
          <a:endParaRPr lang="en-US"/>
        </a:p>
      </dgm:t>
    </dgm:pt>
    <dgm:pt modelId="{03E14352-196B-49DB-9E5C-15B34B960A20}" type="sibTrans" cxnId="{1EAC565A-9661-4203-8629-89E2D40B2727}">
      <dgm:prSet/>
      <dgm:spPr/>
      <dgm:t>
        <a:bodyPr/>
        <a:lstStyle/>
        <a:p>
          <a:endParaRPr lang="en-US"/>
        </a:p>
      </dgm:t>
    </dgm:pt>
    <dgm:pt modelId="{0CA90D2A-1945-4C42-B50C-68C5D475859A}">
      <dgm:prSet/>
      <dgm:spPr/>
      <dgm:t>
        <a:bodyPr/>
        <a:lstStyle/>
        <a:p>
          <a:pPr>
            <a:lnSpc>
              <a:spcPct val="100000"/>
            </a:lnSpc>
          </a:pPr>
          <a:r>
            <a:rPr lang="en-GB"/>
            <a:t>Organisation of the Development Team</a:t>
          </a:r>
          <a:endParaRPr lang="en-US"/>
        </a:p>
      </dgm:t>
    </dgm:pt>
    <dgm:pt modelId="{B338A9EE-CEA4-4B33-9682-62D031D91FBF}" type="parTrans" cxnId="{7F2B18BA-AA76-40D9-9EAD-DD504C67B976}">
      <dgm:prSet/>
      <dgm:spPr/>
      <dgm:t>
        <a:bodyPr/>
        <a:lstStyle/>
        <a:p>
          <a:endParaRPr lang="en-US"/>
        </a:p>
      </dgm:t>
    </dgm:pt>
    <dgm:pt modelId="{88064547-6788-4D28-BBD4-0DCC093B5E03}" type="sibTrans" cxnId="{7F2B18BA-AA76-40D9-9EAD-DD504C67B976}">
      <dgm:prSet/>
      <dgm:spPr/>
      <dgm:t>
        <a:bodyPr/>
        <a:lstStyle/>
        <a:p>
          <a:endParaRPr lang="en-US"/>
        </a:p>
      </dgm:t>
    </dgm:pt>
    <dgm:pt modelId="{436BEAE4-32A8-48A4-A50A-6F62102FEB27}">
      <dgm:prSet/>
      <dgm:spPr/>
      <dgm:t>
        <a:bodyPr/>
        <a:lstStyle/>
        <a:p>
          <a:pPr>
            <a:lnSpc>
              <a:spcPct val="100000"/>
            </a:lnSpc>
          </a:pPr>
          <a:r>
            <a:rPr lang="en-GB"/>
            <a:t>Creating a Game Design Document</a:t>
          </a:r>
          <a:endParaRPr lang="en-US"/>
        </a:p>
      </dgm:t>
    </dgm:pt>
    <dgm:pt modelId="{56A12909-AE3A-4830-A311-AE159B2EDEC2}" type="parTrans" cxnId="{D9E4465D-58F0-4D2E-B6C4-0761DB842985}">
      <dgm:prSet/>
      <dgm:spPr/>
      <dgm:t>
        <a:bodyPr/>
        <a:lstStyle/>
        <a:p>
          <a:endParaRPr lang="en-US"/>
        </a:p>
      </dgm:t>
    </dgm:pt>
    <dgm:pt modelId="{1B026847-FEEF-4C2C-9A54-E91A1FD2FDE8}" type="sibTrans" cxnId="{D9E4465D-58F0-4D2E-B6C4-0761DB842985}">
      <dgm:prSet/>
      <dgm:spPr/>
      <dgm:t>
        <a:bodyPr/>
        <a:lstStyle/>
        <a:p>
          <a:endParaRPr lang="en-US"/>
        </a:p>
      </dgm:t>
    </dgm:pt>
    <dgm:pt modelId="{2DD504E3-4093-4811-9C92-8FDF4AB4A2BB}" type="pres">
      <dgm:prSet presAssocID="{0AA57848-4B84-4999-A5F1-863A40465B3E}" presName="root" presStyleCnt="0">
        <dgm:presLayoutVars>
          <dgm:dir/>
          <dgm:resizeHandles val="exact"/>
        </dgm:presLayoutVars>
      </dgm:prSet>
      <dgm:spPr/>
    </dgm:pt>
    <dgm:pt modelId="{3CD96F60-0E63-46CF-A683-5046A7EDBAF6}" type="pres">
      <dgm:prSet presAssocID="{22583404-4604-4ADC-98A2-7C0CCC608A69}" presName="compNode" presStyleCnt="0"/>
      <dgm:spPr/>
    </dgm:pt>
    <dgm:pt modelId="{344CA7C2-5EE1-4922-8EA1-E5D0633696A6}" type="pres">
      <dgm:prSet presAssocID="{22583404-4604-4ADC-98A2-7C0CCC608A69}" presName="bgRect" presStyleLbl="bgShp" presStyleIdx="0" presStyleCnt="3"/>
      <dgm:spPr/>
    </dgm:pt>
    <dgm:pt modelId="{717BE25A-26A4-4881-B3D5-3ED773A92776}" type="pres">
      <dgm:prSet presAssocID="{22583404-4604-4ADC-98A2-7C0CCC608A6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A9681F0A-24AA-4A2C-A0BB-38AE2C05FEB8}" type="pres">
      <dgm:prSet presAssocID="{22583404-4604-4ADC-98A2-7C0CCC608A69}" presName="spaceRect" presStyleCnt="0"/>
      <dgm:spPr/>
    </dgm:pt>
    <dgm:pt modelId="{625F382A-BE9F-4E09-935B-5262EBF17C16}" type="pres">
      <dgm:prSet presAssocID="{22583404-4604-4ADC-98A2-7C0CCC608A69}" presName="parTx" presStyleLbl="revTx" presStyleIdx="0" presStyleCnt="3">
        <dgm:presLayoutVars>
          <dgm:chMax val="0"/>
          <dgm:chPref val="0"/>
        </dgm:presLayoutVars>
      </dgm:prSet>
      <dgm:spPr/>
    </dgm:pt>
    <dgm:pt modelId="{B9A65AC8-078B-4391-ADF5-D4F04A2AECA6}" type="pres">
      <dgm:prSet presAssocID="{03E14352-196B-49DB-9E5C-15B34B960A20}" presName="sibTrans" presStyleCnt="0"/>
      <dgm:spPr/>
    </dgm:pt>
    <dgm:pt modelId="{6425ACBD-7425-479E-A37B-F95B88F490E6}" type="pres">
      <dgm:prSet presAssocID="{0CA90D2A-1945-4C42-B50C-68C5D475859A}" presName="compNode" presStyleCnt="0"/>
      <dgm:spPr/>
    </dgm:pt>
    <dgm:pt modelId="{5F8FFE5F-AF1E-45F2-BE45-8251DF4BFD55}" type="pres">
      <dgm:prSet presAssocID="{0CA90D2A-1945-4C42-B50C-68C5D475859A}" presName="bgRect" presStyleLbl="bgShp" presStyleIdx="1" presStyleCnt="3"/>
      <dgm:spPr/>
    </dgm:pt>
    <dgm:pt modelId="{A7D771D9-9028-438D-9115-A62C16C77B09}" type="pres">
      <dgm:prSet presAssocID="{0CA90D2A-1945-4C42-B50C-68C5D47585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EBC8E17A-1BA3-408E-948F-368103496B2F}" type="pres">
      <dgm:prSet presAssocID="{0CA90D2A-1945-4C42-B50C-68C5D475859A}" presName="spaceRect" presStyleCnt="0"/>
      <dgm:spPr/>
    </dgm:pt>
    <dgm:pt modelId="{60B0DF1F-29A2-454B-988C-C140372A0C0F}" type="pres">
      <dgm:prSet presAssocID="{0CA90D2A-1945-4C42-B50C-68C5D475859A}" presName="parTx" presStyleLbl="revTx" presStyleIdx="1" presStyleCnt="3">
        <dgm:presLayoutVars>
          <dgm:chMax val="0"/>
          <dgm:chPref val="0"/>
        </dgm:presLayoutVars>
      </dgm:prSet>
      <dgm:spPr/>
    </dgm:pt>
    <dgm:pt modelId="{4B7E43F0-8604-4D95-A4CC-E8A980B18194}" type="pres">
      <dgm:prSet presAssocID="{88064547-6788-4D28-BBD4-0DCC093B5E03}" presName="sibTrans" presStyleCnt="0"/>
      <dgm:spPr/>
    </dgm:pt>
    <dgm:pt modelId="{5896304B-4AF5-4528-B0BF-9B107DD4AD6F}" type="pres">
      <dgm:prSet presAssocID="{436BEAE4-32A8-48A4-A50A-6F62102FEB27}" presName="compNode" presStyleCnt="0"/>
      <dgm:spPr/>
    </dgm:pt>
    <dgm:pt modelId="{202CC240-9A49-4561-A0FB-37ECF25375E5}" type="pres">
      <dgm:prSet presAssocID="{436BEAE4-32A8-48A4-A50A-6F62102FEB27}" presName="bgRect" presStyleLbl="bgShp" presStyleIdx="2" presStyleCnt="3"/>
      <dgm:spPr/>
    </dgm:pt>
    <dgm:pt modelId="{3F1F7BA0-1020-4AF4-BE49-79C263ED817C}" type="pres">
      <dgm:prSet presAssocID="{436BEAE4-32A8-48A4-A50A-6F62102FEB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uzzle"/>
        </a:ext>
      </dgm:extLst>
    </dgm:pt>
    <dgm:pt modelId="{CBEF3AA1-94C1-4328-B4C5-CA257B962CC6}" type="pres">
      <dgm:prSet presAssocID="{436BEAE4-32A8-48A4-A50A-6F62102FEB27}" presName="spaceRect" presStyleCnt="0"/>
      <dgm:spPr/>
    </dgm:pt>
    <dgm:pt modelId="{516C73C0-E4EC-49E9-AC9B-CD12719E1C50}" type="pres">
      <dgm:prSet presAssocID="{436BEAE4-32A8-48A4-A50A-6F62102FEB27}" presName="parTx" presStyleLbl="revTx" presStyleIdx="2" presStyleCnt="3">
        <dgm:presLayoutVars>
          <dgm:chMax val="0"/>
          <dgm:chPref val="0"/>
        </dgm:presLayoutVars>
      </dgm:prSet>
      <dgm:spPr/>
    </dgm:pt>
  </dgm:ptLst>
  <dgm:cxnLst>
    <dgm:cxn modelId="{A7B9F40A-90E3-494E-9783-606CEADE7EA7}" type="presOf" srcId="{436BEAE4-32A8-48A4-A50A-6F62102FEB27}" destId="{516C73C0-E4EC-49E9-AC9B-CD12719E1C50}" srcOrd="0" destOrd="0" presId="urn:microsoft.com/office/officeart/2018/2/layout/IconVerticalSolidList"/>
    <dgm:cxn modelId="{85DCD22F-FC64-4763-A2D3-5CC2137D5A1E}" type="presOf" srcId="{0CA90D2A-1945-4C42-B50C-68C5D475859A}" destId="{60B0DF1F-29A2-454B-988C-C140372A0C0F}" srcOrd="0" destOrd="0" presId="urn:microsoft.com/office/officeart/2018/2/layout/IconVerticalSolidList"/>
    <dgm:cxn modelId="{F057E630-401E-4383-A3F5-EA53F3F3791C}" type="presOf" srcId="{22583404-4604-4ADC-98A2-7C0CCC608A69}" destId="{625F382A-BE9F-4E09-935B-5262EBF17C16}" srcOrd="0" destOrd="0" presId="urn:microsoft.com/office/officeart/2018/2/layout/IconVerticalSolidList"/>
    <dgm:cxn modelId="{D9E4465D-58F0-4D2E-B6C4-0761DB842985}" srcId="{0AA57848-4B84-4999-A5F1-863A40465B3E}" destId="{436BEAE4-32A8-48A4-A50A-6F62102FEB27}" srcOrd="2" destOrd="0" parTransId="{56A12909-AE3A-4830-A311-AE159B2EDEC2}" sibTransId="{1B026847-FEEF-4C2C-9A54-E91A1FD2FDE8}"/>
    <dgm:cxn modelId="{1EAC565A-9661-4203-8629-89E2D40B2727}" srcId="{0AA57848-4B84-4999-A5F1-863A40465B3E}" destId="{22583404-4604-4ADC-98A2-7C0CCC608A69}" srcOrd="0" destOrd="0" parTransId="{16613513-B615-4ECF-A9B7-4AC9BC2F74D8}" sibTransId="{03E14352-196B-49DB-9E5C-15B34B960A20}"/>
    <dgm:cxn modelId="{7F2B18BA-AA76-40D9-9EAD-DD504C67B976}" srcId="{0AA57848-4B84-4999-A5F1-863A40465B3E}" destId="{0CA90D2A-1945-4C42-B50C-68C5D475859A}" srcOrd="1" destOrd="0" parTransId="{B338A9EE-CEA4-4B33-9682-62D031D91FBF}" sibTransId="{88064547-6788-4D28-BBD4-0DCC093B5E03}"/>
    <dgm:cxn modelId="{280302E1-E0B9-49EA-A8C8-9C31C7521468}" type="presOf" srcId="{0AA57848-4B84-4999-A5F1-863A40465B3E}" destId="{2DD504E3-4093-4811-9C92-8FDF4AB4A2BB}" srcOrd="0" destOrd="0" presId="urn:microsoft.com/office/officeart/2018/2/layout/IconVerticalSolidList"/>
    <dgm:cxn modelId="{D886C5DF-A6E3-4DDF-B370-B13C696CFEBD}" type="presParOf" srcId="{2DD504E3-4093-4811-9C92-8FDF4AB4A2BB}" destId="{3CD96F60-0E63-46CF-A683-5046A7EDBAF6}" srcOrd="0" destOrd="0" presId="urn:microsoft.com/office/officeart/2018/2/layout/IconVerticalSolidList"/>
    <dgm:cxn modelId="{9CDED8F3-2F63-4ADD-B32E-2DCE364F93BB}" type="presParOf" srcId="{3CD96F60-0E63-46CF-A683-5046A7EDBAF6}" destId="{344CA7C2-5EE1-4922-8EA1-E5D0633696A6}" srcOrd="0" destOrd="0" presId="urn:microsoft.com/office/officeart/2018/2/layout/IconVerticalSolidList"/>
    <dgm:cxn modelId="{67D1063E-31F1-4A10-8CC5-16843725CBF3}" type="presParOf" srcId="{3CD96F60-0E63-46CF-A683-5046A7EDBAF6}" destId="{717BE25A-26A4-4881-B3D5-3ED773A92776}" srcOrd="1" destOrd="0" presId="urn:microsoft.com/office/officeart/2018/2/layout/IconVerticalSolidList"/>
    <dgm:cxn modelId="{1B139EC5-69E5-4393-B4BF-4C74320936DE}" type="presParOf" srcId="{3CD96F60-0E63-46CF-A683-5046A7EDBAF6}" destId="{A9681F0A-24AA-4A2C-A0BB-38AE2C05FEB8}" srcOrd="2" destOrd="0" presId="urn:microsoft.com/office/officeart/2018/2/layout/IconVerticalSolidList"/>
    <dgm:cxn modelId="{7C344235-089F-4B6E-9311-9B419091B800}" type="presParOf" srcId="{3CD96F60-0E63-46CF-A683-5046A7EDBAF6}" destId="{625F382A-BE9F-4E09-935B-5262EBF17C16}" srcOrd="3" destOrd="0" presId="urn:microsoft.com/office/officeart/2018/2/layout/IconVerticalSolidList"/>
    <dgm:cxn modelId="{6361AE21-1A2A-4CD5-8B0A-71DDE4F9F0EB}" type="presParOf" srcId="{2DD504E3-4093-4811-9C92-8FDF4AB4A2BB}" destId="{B9A65AC8-078B-4391-ADF5-D4F04A2AECA6}" srcOrd="1" destOrd="0" presId="urn:microsoft.com/office/officeart/2018/2/layout/IconVerticalSolidList"/>
    <dgm:cxn modelId="{253F7083-8100-473C-A96C-042B56026C2E}" type="presParOf" srcId="{2DD504E3-4093-4811-9C92-8FDF4AB4A2BB}" destId="{6425ACBD-7425-479E-A37B-F95B88F490E6}" srcOrd="2" destOrd="0" presId="urn:microsoft.com/office/officeart/2018/2/layout/IconVerticalSolidList"/>
    <dgm:cxn modelId="{47133B13-D96D-41FC-9F93-DECECF74D9F7}" type="presParOf" srcId="{6425ACBD-7425-479E-A37B-F95B88F490E6}" destId="{5F8FFE5F-AF1E-45F2-BE45-8251DF4BFD55}" srcOrd="0" destOrd="0" presId="urn:microsoft.com/office/officeart/2018/2/layout/IconVerticalSolidList"/>
    <dgm:cxn modelId="{A5053F69-F2C5-444C-A445-C3610ABE87E8}" type="presParOf" srcId="{6425ACBD-7425-479E-A37B-F95B88F490E6}" destId="{A7D771D9-9028-438D-9115-A62C16C77B09}" srcOrd="1" destOrd="0" presId="urn:microsoft.com/office/officeart/2018/2/layout/IconVerticalSolidList"/>
    <dgm:cxn modelId="{F8DEF746-7EF3-4A27-9131-F5FE3773689B}" type="presParOf" srcId="{6425ACBD-7425-479E-A37B-F95B88F490E6}" destId="{EBC8E17A-1BA3-408E-948F-368103496B2F}" srcOrd="2" destOrd="0" presId="urn:microsoft.com/office/officeart/2018/2/layout/IconVerticalSolidList"/>
    <dgm:cxn modelId="{1AAFCB5B-CC08-4E41-B5D7-3D25A1773E94}" type="presParOf" srcId="{6425ACBD-7425-479E-A37B-F95B88F490E6}" destId="{60B0DF1F-29A2-454B-988C-C140372A0C0F}" srcOrd="3" destOrd="0" presId="urn:microsoft.com/office/officeart/2018/2/layout/IconVerticalSolidList"/>
    <dgm:cxn modelId="{C56B28A1-BD68-4436-B04B-6FB3B5C0EA24}" type="presParOf" srcId="{2DD504E3-4093-4811-9C92-8FDF4AB4A2BB}" destId="{4B7E43F0-8604-4D95-A4CC-E8A980B18194}" srcOrd="3" destOrd="0" presId="urn:microsoft.com/office/officeart/2018/2/layout/IconVerticalSolidList"/>
    <dgm:cxn modelId="{08BD3CE7-25A9-42EF-B6F2-853D812D1A72}" type="presParOf" srcId="{2DD504E3-4093-4811-9C92-8FDF4AB4A2BB}" destId="{5896304B-4AF5-4528-B0BF-9B107DD4AD6F}" srcOrd="4" destOrd="0" presId="urn:microsoft.com/office/officeart/2018/2/layout/IconVerticalSolidList"/>
    <dgm:cxn modelId="{BC6C4B17-989C-4184-8DE7-2446ECFB9C84}" type="presParOf" srcId="{5896304B-4AF5-4528-B0BF-9B107DD4AD6F}" destId="{202CC240-9A49-4561-A0FB-37ECF25375E5}" srcOrd="0" destOrd="0" presId="urn:microsoft.com/office/officeart/2018/2/layout/IconVerticalSolidList"/>
    <dgm:cxn modelId="{7A09BD0A-1C73-4718-B76F-E59007DA2DCA}" type="presParOf" srcId="{5896304B-4AF5-4528-B0BF-9B107DD4AD6F}" destId="{3F1F7BA0-1020-4AF4-BE49-79C263ED817C}" srcOrd="1" destOrd="0" presId="urn:microsoft.com/office/officeart/2018/2/layout/IconVerticalSolidList"/>
    <dgm:cxn modelId="{39F3A692-DF94-4885-8CF6-AAB4E938DC1D}" type="presParOf" srcId="{5896304B-4AF5-4528-B0BF-9B107DD4AD6F}" destId="{CBEF3AA1-94C1-4328-B4C5-CA257B962CC6}" srcOrd="2" destOrd="0" presId="urn:microsoft.com/office/officeart/2018/2/layout/IconVerticalSolidList"/>
    <dgm:cxn modelId="{1017B5FC-2737-42EB-959B-67E62C87EA98}" type="presParOf" srcId="{5896304B-4AF5-4528-B0BF-9B107DD4AD6F}" destId="{516C73C0-E4EC-49E9-AC9B-CD12719E1C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CA7C2-5EE1-4922-8EA1-E5D0633696A6}">
      <dsp:nvSpPr>
        <dsp:cNvPr id="0" name=""/>
        <dsp:cNvSpPr/>
      </dsp:nvSpPr>
      <dsp:spPr>
        <a:xfrm>
          <a:off x="0" y="470"/>
          <a:ext cx="9493250" cy="11009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7BE25A-26A4-4881-B3D5-3ED773A92776}">
      <dsp:nvSpPr>
        <dsp:cNvPr id="0" name=""/>
        <dsp:cNvSpPr/>
      </dsp:nvSpPr>
      <dsp:spPr>
        <a:xfrm>
          <a:off x="333028" y="248177"/>
          <a:ext cx="605506" cy="6055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5F382A-BE9F-4E09-935B-5262EBF17C16}">
      <dsp:nvSpPr>
        <dsp:cNvPr id="0" name=""/>
        <dsp:cNvSpPr/>
      </dsp:nvSpPr>
      <dsp:spPr>
        <a:xfrm>
          <a:off x="1271564" y="470"/>
          <a:ext cx="8221685" cy="1100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14" tIns="116514" rIns="116514" bIns="116514" numCol="1" spcCol="1270" anchor="ctr" anchorCtr="0">
          <a:noAutofit/>
        </a:bodyPr>
        <a:lstStyle/>
        <a:p>
          <a:pPr marL="0" lvl="0" indent="0" algn="l" defTabSz="1111250">
            <a:lnSpc>
              <a:spcPct val="100000"/>
            </a:lnSpc>
            <a:spcBef>
              <a:spcPct val="0"/>
            </a:spcBef>
            <a:spcAft>
              <a:spcPct val="35000"/>
            </a:spcAft>
            <a:buNone/>
          </a:pPr>
          <a:r>
            <a:rPr lang="en-GB" sz="2500" kern="1200"/>
            <a:t>A Brief Recap</a:t>
          </a:r>
          <a:endParaRPr lang="en-US" sz="2500" kern="1200"/>
        </a:p>
      </dsp:txBody>
      <dsp:txXfrm>
        <a:off x="1271564" y="470"/>
        <a:ext cx="8221685" cy="1100921"/>
      </dsp:txXfrm>
    </dsp:sp>
    <dsp:sp modelId="{5F8FFE5F-AF1E-45F2-BE45-8251DF4BFD55}">
      <dsp:nvSpPr>
        <dsp:cNvPr id="0" name=""/>
        <dsp:cNvSpPr/>
      </dsp:nvSpPr>
      <dsp:spPr>
        <a:xfrm>
          <a:off x="0" y="1376622"/>
          <a:ext cx="9493250" cy="11009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771D9-9028-438D-9115-A62C16C77B09}">
      <dsp:nvSpPr>
        <dsp:cNvPr id="0" name=""/>
        <dsp:cNvSpPr/>
      </dsp:nvSpPr>
      <dsp:spPr>
        <a:xfrm>
          <a:off x="333028" y="1624330"/>
          <a:ext cx="605506" cy="6055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B0DF1F-29A2-454B-988C-C140372A0C0F}">
      <dsp:nvSpPr>
        <dsp:cNvPr id="0" name=""/>
        <dsp:cNvSpPr/>
      </dsp:nvSpPr>
      <dsp:spPr>
        <a:xfrm>
          <a:off x="1271564" y="1376622"/>
          <a:ext cx="8221685" cy="1100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14" tIns="116514" rIns="116514" bIns="116514" numCol="1" spcCol="1270" anchor="ctr" anchorCtr="0">
          <a:noAutofit/>
        </a:bodyPr>
        <a:lstStyle/>
        <a:p>
          <a:pPr marL="0" lvl="0" indent="0" algn="l" defTabSz="1111250">
            <a:lnSpc>
              <a:spcPct val="100000"/>
            </a:lnSpc>
            <a:spcBef>
              <a:spcPct val="0"/>
            </a:spcBef>
            <a:spcAft>
              <a:spcPct val="35000"/>
            </a:spcAft>
            <a:buNone/>
          </a:pPr>
          <a:r>
            <a:rPr lang="en-GB" sz="2500" kern="1200"/>
            <a:t>Organisation of the Development Team</a:t>
          </a:r>
          <a:endParaRPr lang="en-US" sz="2500" kern="1200"/>
        </a:p>
      </dsp:txBody>
      <dsp:txXfrm>
        <a:off x="1271564" y="1376622"/>
        <a:ext cx="8221685" cy="1100921"/>
      </dsp:txXfrm>
    </dsp:sp>
    <dsp:sp modelId="{202CC240-9A49-4561-A0FB-37ECF25375E5}">
      <dsp:nvSpPr>
        <dsp:cNvPr id="0" name=""/>
        <dsp:cNvSpPr/>
      </dsp:nvSpPr>
      <dsp:spPr>
        <a:xfrm>
          <a:off x="0" y="2752774"/>
          <a:ext cx="9493250" cy="11009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F7BA0-1020-4AF4-BE49-79C263ED817C}">
      <dsp:nvSpPr>
        <dsp:cNvPr id="0" name=""/>
        <dsp:cNvSpPr/>
      </dsp:nvSpPr>
      <dsp:spPr>
        <a:xfrm>
          <a:off x="333028" y="3000482"/>
          <a:ext cx="605506" cy="6055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6C73C0-E4EC-49E9-AC9B-CD12719E1C50}">
      <dsp:nvSpPr>
        <dsp:cNvPr id="0" name=""/>
        <dsp:cNvSpPr/>
      </dsp:nvSpPr>
      <dsp:spPr>
        <a:xfrm>
          <a:off x="1271564" y="2752774"/>
          <a:ext cx="8221685" cy="1100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14" tIns="116514" rIns="116514" bIns="116514" numCol="1" spcCol="1270" anchor="ctr" anchorCtr="0">
          <a:noAutofit/>
        </a:bodyPr>
        <a:lstStyle/>
        <a:p>
          <a:pPr marL="0" lvl="0" indent="0" algn="l" defTabSz="1111250">
            <a:lnSpc>
              <a:spcPct val="100000"/>
            </a:lnSpc>
            <a:spcBef>
              <a:spcPct val="0"/>
            </a:spcBef>
            <a:spcAft>
              <a:spcPct val="35000"/>
            </a:spcAft>
            <a:buNone/>
          </a:pPr>
          <a:r>
            <a:rPr lang="en-GB" sz="2500" kern="1200"/>
            <a:t>Creating a Game Design Document</a:t>
          </a:r>
          <a:endParaRPr lang="en-US" sz="2500" kern="1200"/>
        </a:p>
      </dsp:txBody>
      <dsp:txXfrm>
        <a:off x="1271564" y="2752774"/>
        <a:ext cx="8221685" cy="110092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FC1B2-D259-4429-BA9E-E3EE51405458}" type="datetimeFigureOut">
              <a:rPr lang="en-GB" smtClean="0"/>
              <a:t>15/10/2024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D78C7-F645-4FCD-98DB-EFE578B60375}" type="slidenum">
              <a:rPr lang="en-GB" smtClean="0"/>
              <a:t>‹#›</a:t>
            </a:fld>
            <a:endParaRPr lang="en-GB"/>
          </a:p>
        </p:txBody>
      </p:sp>
    </p:spTree>
    <p:extLst>
      <p:ext uri="{BB962C8B-B14F-4D97-AF65-F5344CB8AC3E}">
        <p14:creationId xmlns:p14="http://schemas.microsoft.com/office/powerpoint/2010/main" val="1844617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Lecture 7 - AI</a:t>
            </a:r>
          </a:p>
        </p:txBody>
      </p:sp>
    </p:spTree>
    <p:extLst>
      <p:ext uri="{BB962C8B-B14F-4D97-AF65-F5344CB8AC3E}">
        <p14:creationId xmlns:p14="http://schemas.microsoft.com/office/powerpoint/2010/main" val="858833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Lecture 7 - Assets</a:t>
            </a:r>
          </a:p>
        </p:txBody>
      </p:sp>
    </p:spTree>
    <p:extLst>
      <p:ext uri="{BB962C8B-B14F-4D97-AF65-F5344CB8AC3E}">
        <p14:creationId xmlns:p14="http://schemas.microsoft.com/office/powerpoint/2010/main" val="3152952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Lecture 7 - Assets</a:t>
            </a:r>
          </a:p>
        </p:txBody>
      </p:sp>
    </p:spTree>
    <p:extLst>
      <p:ext uri="{BB962C8B-B14F-4D97-AF65-F5344CB8AC3E}">
        <p14:creationId xmlns:p14="http://schemas.microsoft.com/office/powerpoint/2010/main" val="2709663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Lecture 7 - Assets</a:t>
            </a:r>
          </a:p>
        </p:txBody>
      </p:sp>
    </p:spTree>
    <p:extLst>
      <p:ext uri="{BB962C8B-B14F-4D97-AF65-F5344CB8AC3E}">
        <p14:creationId xmlns:p14="http://schemas.microsoft.com/office/powerpoint/2010/main" val="2694356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A35223-E47F-1946-8A6D-4B121950AC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Lecture 7 - Assets</a:t>
            </a:r>
          </a:p>
        </p:txBody>
      </p:sp>
    </p:spTree>
    <p:extLst>
      <p:ext uri="{BB962C8B-B14F-4D97-AF65-F5344CB8AC3E}">
        <p14:creationId xmlns:p14="http://schemas.microsoft.com/office/powerpoint/2010/main" val="1741522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10/15/2024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79933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10/15/2024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40031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10/15/2024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87103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D2A478-9A8C-4388-A541-32E24813663F}"/>
              </a:ext>
            </a:extLst>
          </p:cNvPr>
          <p:cNvSpPr/>
          <p:nvPr userDrawn="1"/>
        </p:nvSpPr>
        <p:spPr>
          <a:xfrm>
            <a:off x="-1143503" y="3560164"/>
            <a:ext cx="14375967" cy="3312000"/>
          </a:xfrm>
          <a:prstGeom prst="rect">
            <a:avLst/>
          </a:prstGeom>
          <a:blipFill dpi="0" rotWithShape="1">
            <a:blip r:embed="rId2">
              <a:alphaModFix amt="16000"/>
            </a:blip>
            <a:srcRect/>
            <a:stretch>
              <a:fillRect b="-3358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291804F-F430-4F08-B4B6-EB20E2630B7E}"/>
              </a:ext>
            </a:extLst>
          </p:cNvPr>
          <p:cNvPicPr>
            <a:picLocks noChangeAspect="1"/>
          </p:cNvPicPr>
          <p:nvPr userDrawn="1"/>
        </p:nvPicPr>
        <p:blipFill>
          <a:blip r:embed="rId3"/>
          <a:stretch>
            <a:fillRect/>
          </a:stretch>
        </p:blipFill>
        <p:spPr>
          <a:xfrm>
            <a:off x="9753600" y="5993353"/>
            <a:ext cx="2298196" cy="758601"/>
          </a:xfrm>
          <a:prstGeom prst="rect">
            <a:avLst/>
          </a:prstGeom>
        </p:spPr>
      </p:pic>
    </p:spTree>
    <p:extLst>
      <p:ext uri="{BB962C8B-B14F-4D97-AF65-F5344CB8AC3E}">
        <p14:creationId xmlns:p14="http://schemas.microsoft.com/office/powerpoint/2010/main" val="3515336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D92BB2-EF5D-476A-9A77-E75B80EF3BE9}" type="datetime1">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30357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3FF87F7-AA1D-4771-B046-BC65189AA554}" type="datetime1">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31955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5FC2B5-B445-4BCB-92C1-6D538E67660B}" type="datetime1">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11322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AC15BD-0374-4758-BA42-847B4A380843}" type="datetime1">
              <a:rPr lang="en-US" smtClean="0"/>
              <a:t>10/15/2024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69071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F3D83D-ACC7-4CD3-A5A9-4ACB634A8F64}" type="datetime1">
              <a:rPr lang="en-US" smtClean="0"/>
              <a:t>10/15/2024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68477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3B79C5F-22D2-47F6-97D1-DD27043E8EA1}" type="datetime1">
              <a:rPr lang="en-US" smtClean="0"/>
              <a:t>10/15/2024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09111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9586F10-2109-46E6-A28A-246784E2EFC9}" type="datetime1">
              <a:rPr lang="en-US" smtClean="0"/>
              <a:t>10/15/2024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3509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10/15/2024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51339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E9E3CB9-F798-47E7-A820-9A96E69C4412}" type="datetime1">
              <a:rPr lang="en-US" smtClean="0"/>
              <a:t>10/15/2024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0767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AF1754-C236-41A7-AFFE-7E417C7C447E}" type="datetime1">
              <a:rPr lang="en-US" smtClean="0"/>
              <a:t>10/15/2024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951893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29E2D5-4DE6-42E2-8393-010EF1842F4A}" type="datetime1">
              <a:rPr lang="en-US" smtClean="0"/>
              <a:t>10/15/2024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95335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B267B2C-A502-4D7D-99D4-0BFD920A1EF1}" type="datetime1">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41960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98671BB-3ABE-4DCC-80B2-1DDD336B838A}" type="datetime1">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42684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CCDFCB-A613-407C-80EE-8EE19AF73D29}" type="datetime1">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46817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3E8331E-1168-43CE-9A6D-9BE20AD56596}" type="datetime1">
              <a:rPr lang="en-US" smtClean="0"/>
              <a:t>10/15/2024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3967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F8A3F81-38E6-46C2-BFFC-9164BDF24195}" type="datetime1">
              <a:rPr lang="en-US" smtClean="0"/>
              <a:t>10/15/2024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37946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97E470-20DB-417C-A552-A61D7F5841B9}" type="datetime1">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044911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3BA284-70F8-4825-8CDA-BD95A6BBA374}" type="datetime1">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29575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10/15/2024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87586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10/15/2024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47364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10/15/2024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65264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10/15/2024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018580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10/15/2024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90386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10/15/2024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00524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10/15/2024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4905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image" Target="../media/image6.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4.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10/15/2024</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92272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5" r:id="rId6"/>
    <p:sldLayoutId id="2147483720" r:id="rId7"/>
    <p:sldLayoutId id="2147483721" r:id="rId8"/>
    <p:sldLayoutId id="2147483722" r:id="rId9"/>
    <p:sldLayoutId id="2147483724" r:id="rId10"/>
    <p:sldLayoutId id="2147483723" r:id="rId11"/>
    <p:sldLayoutId id="2147483745" r:id="rId12"/>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email">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cstate="email">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email">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cstate="email">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D5DBFB2-E446-41EC-9FB7-7C9F672922EA}" type="datetime1">
              <a:rPr lang="en-US" smtClean="0"/>
              <a:t>10/15/2024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241436417"/>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en.m.wikipedia.org/wiki/Mihaly_Csikszentmihalyi"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mitpress.mit.edu/books/rules-play" TargetMode="External"/><Relationship Id="rId2" Type="http://schemas.openxmlformats.org/officeDocument/2006/relationships/hyperlink" Target="https://www.amazon.co.uk/Fundamentals-Game-Design-Ernest-Adams/dp/0321929675" TargetMode="External"/><Relationship Id="rId1" Type="http://schemas.openxmlformats.org/officeDocument/2006/relationships/slideLayout" Target="../slideLayouts/slideLayout2.xml"/><Relationship Id="rId4" Type="http://schemas.openxmlformats.org/officeDocument/2006/relationships/hyperlink" Target="https://broadviewpress.com/product/the-grasshopper-third-edition/?ph=9aca224f1207703b2563bc35&amp;tab-description"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mitpress.mit.edu/books/rules-play" TargetMode="External"/><Relationship Id="rId2" Type="http://schemas.openxmlformats.org/officeDocument/2006/relationships/hyperlink" Target="https://www.amazon.co.uk/Fundamentals-Game-Design-Ernest-Adams/dp/0321929675" TargetMode="External"/><Relationship Id="rId1" Type="http://schemas.openxmlformats.org/officeDocument/2006/relationships/slideLayout" Target="../slideLayouts/slideLayout2.xml"/><Relationship Id="rId4" Type="http://schemas.openxmlformats.org/officeDocument/2006/relationships/hyperlink" Target="https://broadviewpress.com/product/the-grasshopper-third-edition/?ph=9aca224f1207703b2563bc35&amp;tab-description"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gamestudies.org/0802/articles/sicart" TargetMode="External"/><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hyperlink" Target="https://www.amazon.com/Rules-Play-Design-Fundamentals-Press/dp/026224045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www.amazon.co.uk/Game-Mechanics-Advanced-Design-Voices/dp/0321820274"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amazon.co.uk/Game-Mechanics-Advanced-Design-Voices/dp/0321820274"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6.jpeg"/><Relationship Id="rId1" Type="http://schemas.openxmlformats.org/officeDocument/2006/relationships/slideLayout" Target="../slideLayouts/slideLayout14.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gamasutra.com/view/feature/131791/the_anatomy_of_a_design_document_.php" TargetMode="External"/><Relationship Id="rId7" Type="http://schemas.openxmlformats.org/officeDocument/2006/relationships/hyperlink" Target="https://en.m.wikipedia.org/wiki/Flow_(psychology)" TargetMode="External"/><Relationship Id="rId2" Type="http://schemas.openxmlformats.org/officeDocument/2006/relationships/hyperlink" Target="https://www.gamasutra.com/view/feature/131632/creating_a_great_design_document.php" TargetMode="External"/><Relationship Id="rId1" Type="http://schemas.openxmlformats.org/officeDocument/2006/relationships/slideLayout" Target="../slideLayouts/slideLayout12.xml"/><Relationship Id="rId6" Type="http://schemas.openxmlformats.org/officeDocument/2006/relationships/hyperlink" Target="https://en.m.wikipedia.org/wiki/Mihaly_Csikszentmihalyi" TargetMode="External"/><Relationship Id="rId5" Type="http://schemas.openxmlformats.org/officeDocument/2006/relationships/hyperlink" Target="https://www.slideshare.net/MavisDixon/from-games-to-change-full-indie-presentation-aug-9-2014" TargetMode="External"/><Relationship Id="rId4" Type="http://schemas.openxmlformats.org/officeDocument/2006/relationships/hyperlink" Target="https://www.gamasutra.com/view/feature/131818/the_anatomy_of_a_design_document_.ph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352D1D-4A63-48A8-8335-5B3A8BEC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447B5DB-9895-4F80-B037-1DC074A90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61581" cy="6858000"/>
          </a:xfrm>
          <a:custGeom>
            <a:avLst/>
            <a:gdLst>
              <a:gd name="connsiteX0" fmla="*/ 892087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0" fmla="*/ 910375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103756 w 10961581"/>
              <a:gd name="connsiteY6" fmla="*/ 0 h 6858000"/>
              <a:gd name="connsiteX0" fmla="*/ 9305886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05886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37328 h 6858000"/>
              <a:gd name="connsiteX6" fmla="*/ 9363638 w 10961581"/>
              <a:gd name="connsiteY6" fmla="*/ 0 h 6858000"/>
              <a:gd name="connsiteX0" fmla="*/ 9363638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363638 w 10961581"/>
              <a:gd name="connsiteY6" fmla="*/ 0 h 6858000"/>
              <a:gd name="connsiteX0" fmla="*/ 9508017 w 10961581"/>
              <a:gd name="connsiteY0" fmla="*/ 9625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08017 w 10961581"/>
              <a:gd name="connsiteY6" fmla="*/ 9625 h 6858000"/>
              <a:gd name="connsiteX0" fmla="*/ 9527267 w 10961581"/>
              <a:gd name="connsiteY0" fmla="*/ 0 h 6858000"/>
              <a:gd name="connsiteX1" fmla="*/ 10729569 w 10961581"/>
              <a:gd name="connsiteY1" fmla="*/ 0 h 6858000"/>
              <a:gd name="connsiteX2" fmla="*/ 10961581 w 10961581"/>
              <a:gd name="connsiteY2" fmla="*/ 6604757 h 6858000"/>
              <a:gd name="connsiteX3" fmla="*/ 3198981 w 10961581"/>
              <a:gd name="connsiteY3" fmla="*/ 6858000 h 6858000"/>
              <a:gd name="connsiteX4" fmla="*/ 0 w 10961581"/>
              <a:gd name="connsiteY4" fmla="*/ 6858000 h 6858000"/>
              <a:gd name="connsiteX5" fmla="*/ 0 w 10961581"/>
              <a:gd name="connsiteY5" fmla="*/ 356579 h 6858000"/>
              <a:gd name="connsiteX6" fmla="*/ 9527267 w 1096158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1581" h="6858000">
                <a:moveTo>
                  <a:pt x="9527267" y="0"/>
                </a:moveTo>
                <a:lnTo>
                  <a:pt x="10729569" y="0"/>
                </a:lnTo>
                <a:lnTo>
                  <a:pt x="10961581" y="6604757"/>
                </a:lnTo>
                <a:lnTo>
                  <a:pt x="3198981" y="6858000"/>
                </a:lnTo>
                <a:lnTo>
                  <a:pt x="0" y="6858000"/>
                </a:lnTo>
                <a:lnTo>
                  <a:pt x="0" y="356579"/>
                </a:lnTo>
                <a:lnTo>
                  <a:pt x="9527267" y="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CA5747C-8A92-4D00-89F4-4223A1B28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7328"/>
            <a:ext cx="10836068" cy="6786312"/>
          </a:xfrm>
          <a:custGeom>
            <a:avLst/>
            <a:gdLst>
              <a:gd name="connsiteX0" fmla="*/ 10525984 w 10787215"/>
              <a:gd name="connsiteY0" fmla="*/ 0 h 6755717"/>
              <a:gd name="connsiteX1" fmla="*/ 10563060 w 10787215"/>
              <a:gd name="connsiteY1" fmla="*/ 25925 h 6755717"/>
              <a:gd name="connsiteX2" fmla="*/ 10568511 w 10787215"/>
              <a:gd name="connsiteY2" fmla="*/ 48223 h 6755717"/>
              <a:gd name="connsiteX3" fmla="*/ 10671688 w 10787215"/>
              <a:gd name="connsiteY3" fmla="*/ 3001804 h 6755717"/>
              <a:gd name="connsiteX4" fmla="*/ 10683897 w 10787215"/>
              <a:gd name="connsiteY4" fmla="*/ 3351424 h 6755717"/>
              <a:gd name="connsiteX5" fmla="*/ 10787035 w 10787215"/>
              <a:gd name="connsiteY5" fmla="*/ 6304910 h 6755717"/>
              <a:gd name="connsiteX6" fmla="*/ 10787032 w 10787215"/>
              <a:gd name="connsiteY6" fmla="*/ 6304915 h 6755717"/>
              <a:gd name="connsiteX7" fmla="*/ 10787215 w 10787215"/>
              <a:gd name="connsiteY7" fmla="*/ 6310070 h 6755717"/>
              <a:gd name="connsiteX8" fmla="*/ 10779134 w 10787215"/>
              <a:gd name="connsiteY8" fmla="*/ 6324066 h 6755717"/>
              <a:gd name="connsiteX9" fmla="*/ 10772641 w 10787215"/>
              <a:gd name="connsiteY9" fmla="*/ 6339804 h 6755717"/>
              <a:gd name="connsiteX10" fmla="*/ 10767163 w 10787215"/>
              <a:gd name="connsiteY10" fmla="*/ 6344794 h 6755717"/>
              <a:gd name="connsiteX11" fmla="*/ 10761538 w 10787215"/>
              <a:gd name="connsiteY11" fmla="*/ 6354534 h 6755717"/>
              <a:gd name="connsiteX12" fmla="*/ 10753020 w 10787215"/>
              <a:gd name="connsiteY12" fmla="*/ 6354826 h 6755717"/>
              <a:gd name="connsiteX13" fmla="*/ 10742859 w 10787215"/>
              <a:gd name="connsiteY13" fmla="*/ 6358485 h 6755717"/>
              <a:gd name="connsiteX14" fmla="*/ 10717371 w 10787215"/>
              <a:gd name="connsiteY14" fmla="*/ 6359376 h 6755717"/>
              <a:gd name="connsiteX15" fmla="*/ 10716864 w 10787215"/>
              <a:gd name="connsiteY15" fmla="*/ 6360582 h 6755717"/>
              <a:gd name="connsiteX16" fmla="*/ 10676656 w 10787215"/>
              <a:gd name="connsiteY16" fmla="*/ 6389205 h 6755717"/>
              <a:gd name="connsiteX17" fmla="*/ 10597111 w 10787215"/>
              <a:gd name="connsiteY17" fmla="*/ 6363575 h 6755717"/>
              <a:gd name="connsiteX18" fmla="*/ 9820767 w 10787215"/>
              <a:gd name="connsiteY18" fmla="*/ 6390686 h 6755717"/>
              <a:gd name="connsiteX19" fmla="*/ 9807405 w 10787215"/>
              <a:gd name="connsiteY19" fmla="*/ 6395341 h 6755717"/>
              <a:gd name="connsiteX20" fmla="*/ 9775284 w 10787215"/>
              <a:gd name="connsiteY20" fmla="*/ 6400669 h 6755717"/>
              <a:gd name="connsiteX21" fmla="*/ 9642733 w 10787215"/>
              <a:gd name="connsiteY21" fmla="*/ 6406266 h 6755717"/>
              <a:gd name="connsiteX22" fmla="*/ 9564655 w 10787215"/>
              <a:gd name="connsiteY22" fmla="*/ 6413661 h 6755717"/>
              <a:gd name="connsiteX23" fmla="*/ 9536921 w 10787215"/>
              <a:gd name="connsiteY23" fmla="*/ 6422825 h 6755717"/>
              <a:gd name="connsiteX24" fmla="*/ 9496893 w 10787215"/>
              <a:gd name="connsiteY24" fmla="*/ 6431347 h 6755717"/>
              <a:gd name="connsiteX25" fmla="*/ 9427742 w 10787215"/>
              <a:gd name="connsiteY25" fmla="*/ 6451312 h 6755717"/>
              <a:gd name="connsiteX26" fmla="*/ 9360781 w 10787215"/>
              <a:gd name="connsiteY26" fmla="*/ 6461217 h 6755717"/>
              <a:gd name="connsiteX27" fmla="*/ 9315635 w 10787215"/>
              <a:gd name="connsiteY27" fmla="*/ 6464259 h 6755717"/>
              <a:gd name="connsiteX28" fmla="*/ 9309069 w 10787215"/>
              <a:gd name="connsiteY28" fmla="*/ 6464198 h 6755717"/>
              <a:gd name="connsiteX29" fmla="*/ 9254486 w 10787215"/>
              <a:gd name="connsiteY29" fmla="*/ 6455747 h 6755717"/>
              <a:gd name="connsiteX30" fmla="*/ 9249615 w 10787215"/>
              <a:gd name="connsiteY30" fmla="*/ 6461132 h 6755717"/>
              <a:gd name="connsiteX31" fmla="*/ 9232811 w 10787215"/>
              <a:gd name="connsiteY31" fmla="*/ 6467037 h 6755717"/>
              <a:gd name="connsiteX32" fmla="*/ 9218036 w 10787215"/>
              <a:gd name="connsiteY32" fmla="*/ 6461328 h 6755717"/>
              <a:gd name="connsiteX33" fmla="*/ 9149486 w 10787215"/>
              <a:gd name="connsiteY33" fmla="*/ 6452624 h 6755717"/>
              <a:gd name="connsiteX34" fmla="*/ 9049412 w 10787215"/>
              <a:gd name="connsiteY34" fmla="*/ 6445894 h 6755717"/>
              <a:gd name="connsiteX35" fmla="*/ 9034119 w 10787215"/>
              <a:gd name="connsiteY35" fmla="*/ 6440025 h 6755717"/>
              <a:gd name="connsiteX36" fmla="*/ 8935776 w 10787215"/>
              <a:gd name="connsiteY36" fmla="*/ 6427814 h 6755717"/>
              <a:gd name="connsiteX37" fmla="*/ 8884376 w 10787215"/>
              <a:gd name="connsiteY37" fmla="*/ 6427190 h 6755717"/>
              <a:gd name="connsiteX38" fmla="*/ 8878872 w 10787215"/>
              <a:gd name="connsiteY38" fmla="*/ 6433234 h 6755717"/>
              <a:gd name="connsiteX39" fmla="*/ 8863669 w 10787215"/>
              <a:gd name="connsiteY39" fmla="*/ 6432221 h 6755717"/>
              <a:gd name="connsiteX40" fmla="*/ 8859625 w 10787215"/>
              <a:gd name="connsiteY40" fmla="*/ 6433232 h 6755717"/>
              <a:gd name="connsiteX41" fmla="*/ 8836444 w 10787215"/>
              <a:gd name="connsiteY41" fmla="*/ 6437751 h 6755717"/>
              <a:gd name="connsiteX42" fmla="*/ 8831733 w 10787215"/>
              <a:gd name="connsiteY42" fmla="*/ 6426801 h 6755717"/>
              <a:gd name="connsiteX43" fmla="*/ 8824805 w 10787215"/>
              <a:gd name="connsiteY43" fmla="*/ 6425465 h 6755717"/>
              <a:gd name="connsiteX44" fmla="*/ 8573061 w 10787215"/>
              <a:gd name="connsiteY44" fmla="*/ 6434256 h 6755717"/>
              <a:gd name="connsiteX45" fmla="*/ 8551836 w 10787215"/>
              <a:gd name="connsiteY45" fmla="*/ 6445197 h 6755717"/>
              <a:gd name="connsiteX46" fmla="*/ 8484874 w 10787215"/>
              <a:gd name="connsiteY46" fmla="*/ 6455103 h 6755717"/>
              <a:gd name="connsiteX47" fmla="*/ 8439729 w 10787215"/>
              <a:gd name="connsiteY47" fmla="*/ 6458145 h 6755717"/>
              <a:gd name="connsiteX48" fmla="*/ 8433162 w 10787215"/>
              <a:gd name="connsiteY48" fmla="*/ 6458083 h 6755717"/>
              <a:gd name="connsiteX49" fmla="*/ 8378580 w 10787215"/>
              <a:gd name="connsiteY49" fmla="*/ 6449632 h 6755717"/>
              <a:gd name="connsiteX50" fmla="*/ 8373709 w 10787215"/>
              <a:gd name="connsiteY50" fmla="*/ 6455018 h 6755717"/>
              <a:gd name="connsiteX51" fmla="*/ 8356905 w 10787215"/>
              <a:gd name="connsiteY51" fmla="*/ 6460922 h 6755717"/>
              <a:gd name="connsiteX52" fmla="*/ 8342130 w 10787215"/>
              <a:gd name="connsiteY52" fmla="*/ 6455214 h 6755717"/>
              <a:gd name="connsiteX53" fmla="*/ 8273578 w 10787215"/>
              <a:gd name="connsiteY53" fmla="*/ 6446510 h 6755717"/>
              <a:gd name="connsiteX54" fmla="*/ 8256015 w 10787215"/>
              <a:gd name="connsiteY54" fmla="*/ 6445328 h 6755717"/>
              <a:gd name="connsiteX55" fmla="*/ 7524878 w 10787215"/>
              <a:gd name="connsiteY55" fmla="*/ 6470860 h 6755717"/>
              <a:gd name="connsiteX56" fmla="*/ 6892841 w 10787215"/>
              <a:gd name="connsiteY56" fmla="*/ 6492931 h 6755717"/>
              <a:gd name="connsiteX57" fmla="*/ 6476543 w 10787215"/>
              <a:gd name="connsiteY57" fmla="*/ 6507469 h 6755717"/>
              <a:gd name="connsiteX58" fmla="*/ 6443282 w 10787215"/>
              <a:gd name="connsiteY58" fmla="*/ 6508810 h 6755717"/>
              <a:gd name="connsiteX59" fmla="*/ 6241132 w 10787215"/>
              <a:gd name="connsiteY59" fmla="*/ 6515954 h 6755717"/>
              <a:gd name="connsiteX60" fmla="*/ 6239723 w 10787215"/>
              <a:gd name="connsiteY60" fmla="*/ 6515738 h 6755717"/>
              <a:gd name="connsiteX61" fmla="*/ 3903363 w 10787215"/>
              <a:gd name="connsiteY61" fmla="*/ 6597326 h 6755717"/>
              <a:gd name="connsiteX62" fmla="*/ 488708 w 10787215"/>
              <a:gd name="connsiteY62" fmla="*/ 6755717 h 6755717"/>
              <a:gd name="connsiteX63" fmla="*/ 0 w 10787215"/>
              <a:gd name="connsiteY63" fmla="*/ 6755717 h 6755717"/>
              <a:gd name="connsiteX64" fmla="*/ 0 w 10787215"/>
              <a:gd name="connsiteY64" fmla="*/ 376860 h 6755717"/>
              <a:gd name="connsiteX65" fmla="*/ 1459259 w 10787215"/>
              <a:gd name="connsiteY65" fmla="*/ 325901 h 6755717"/>
              <a:gd name="connsiteX66" fmla="*/ 1511989 w 10787215"/>
              <a:gd name="connsiteY66" fmla="*/ 312691 h 6755717"/>
              <a:gd name="connsiteX67" fmla="*/ 1567031 w 10787215"/>
              <a:gd name="connsiteY67" fmla="*/ 322138 h 6755717"/>
              <a:gd name="connsiteX68" fmla="*/ 2295246 w 10787215"/>
              <a:gd name="connsiteY68" fmla="*/ 296708 h 6755717"/>
              <a:gd name="connsiteX69" fmla="*/ 2391907 w 10787215"/>
              <a:gd name="connsiteY69" fmla="*/ 293333 h 6755717"/>
              <a:gd name="connsiteX70" fmla="*/ 2445474 w 10787215"/>
              <a:gd name="connsiteY70" fmla="*/ 279345 h 6755717"/>
              <a:gd name="connsiteX71" fmla="*/ 2500189 w 10787215"/>
              <a:gd name="connsiteY71" fmla="*/ 263547 h 6755717"/>
              <a:gd name="connsiteX72" fmla="*/ 2553172 w 10787215"/>
              <a:gd name="connsiteY72" fmla="*/ 255710 h 6755717"/>
              <a:gd name="connsiteX73" fmla="*/ 2594089 w 10787215"/>
              <a:gd name="connsiteY73" fmla="*/ 253351 h 6755717"/>
              <a:gd name="connsiteX74" fmla="*/ 2637277 w 10787215"/>
              <a:gd name="connsiteY74" fmla="*/ 260039 h 6755717"/>
              <a:gd name="connsiteX75" fmla="*/ 2666118 w 10787215"/>
              <a:gd name="connsiteY75" fmla="*/ 255623 h 6755717"/>
              <a:gd name="connsiteX76" fmla="*/ 2720359 w 10787215"/>
              <a:gd name="connsiteY76" fmla="*/ 262510 h 6755717"/>
              <a:gd name="connsiteX77" fmla="*/ 2799543 w 10787215"/>
              <a:gd name="connsiteY77" fmla="*/ 267835 h 6755717"/>
              <a:gd name="connsiteX78" fmla="*/ 2854155 w 10787215"/>
              <a:gd name="connsiteY78" fmla="*/ 274551 h 6755717"/>
              <a:gd name="connsiteX79" fmla="*/ 2864721 w 10787215"/>
              <a:gd name="connsiteY79" fmla="*/ 276822 h 6755717"/>
              <a:gd name="connsiteX80" fmla="*/ 3220117 w 10787215"/>
              <a:gd name="connsiteY80" fmla="*/ 264411 h 6755717"/>
              <a:gd name="connsiteX81" fmla="*/ 3246230 w 10787215"/>
              <a:gd name="connsiteY81" fmla="*/ 260548 h 6755717"/>
              <a:gd name="connsiteX82" fmla="*/ 3334781 w 10787215"/>
              <a:gd name="connsiteY82" fmla="*/ 260407 h 6755717"/>
              <a:gd name="connsiteX83" fmla="*/ 3347486 w 10787215"/>
              <a:gd name="connsiteY83" fmla="*/ 255944 h 6755717"/>
              <a:gd name="connsiteX84" fmla="*/ 3434099 w 10787215"/>
              <a:gd name="connsiteY84" fmla="*/ 256939 h 6755717"/>
              <a:gd name="connsiteX85" fmla="*/ 3528723 w 10787215"/>
              <a:gd name="connsiteY85" fmla="*/ 250220 h 6755717"/>
              <a:gd name="connsiteX86" fmla="*/ 3535478 w 10787215"/>
              <a:gd name="connsiteY86" fmla="*/ 240807 h 6755717"/>
              <a:gd name="connsiteX87" fmla="*/ 3556228 w 10787215"/>
              <a:gd name="connsiteY87" fmla="*/ 239277 h 6755717"/>
              <a:gd name="connsiteX88" fmla="*/ 3588945 w 10787215"/>
              <a:gd name="connsiteY88" fmla="*/ 238310 h 6755717"/>
              <a:gd name="connsiteX89" fmla="*/ 3662553 w 10787215"/>
              <a:gd name="connsiteY89" fmla="*/ 245371 h 67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280E0B5-A766-2969-9A21-480176427422}"/>
              </a:ext>
            </a:extLst>
          </p:cNvPr>
          <p:cNvPicPr>
            <a:picLocks noChangeAspect="1"/>
          </p:cNvPicPr>
          <p:nvPr/>
        </p:nvPicPr>
        <p:blipFill>
          <a:blip r:embed="rId3">
            <a:alphaModFix amt="84000"/>
          </a:blip>
          <a:srcRect r="-1" b="11167"/>
          <a:stretch/>
        </p:blipFill>
        <p:spPr>
          <a:xfrm>
            <a:off x="-1" y="97328"/>
            <a:ext cx="10836068" cy="6786312"/>
          </a:xfrm>
          <a:custGeom>
            <a:avLst/>
            <a:gdLst/>
            <a:ahLst/>
            <a:cxnLst/>
            <a:rect l="l" t="t" r="r" b="b"/>
            <a:pathLst>
              <a:path w="10787215" h="6755717">
                <a:moveTo>
                  <a:pt x="10525984" y="0"/>
                </a:moveTo>
                <a:cubicBezTo>
                  <a:pt x="10547044" y="8337"/>
                  <a:pt x="10550472" y="10713"/>
                  <a:pt x="10563060" y="25925"/>
                </a:cubicBezTo>
                <a:lnTo>
                  <a:pt x="10568511" y="48223"/>
                </a:lnTo>
                <a:cubicBezTo>
                  <a:pt x="10585764" y="542122"/>
                  <a:pt x="10652457" y="2451271"/>
                  <a:pt x="10671688" y="3001804"/>
                </a:cubicBezTo>
                <a:lnTo>
                  <a:pt x="10683897" y="3351424"/>
                </a:lnTo>
                <a:lnTo>
                  <a:pt x="10787035" y="6304910"/>
                </a:lnTo>
                <a:cubicBezTo>
                  <a:pt x="10787034" y="6304912"/>
                  <a:pt x="10787033" y="6304913"/>
                  <a:pt x="10787032" y="6304915"/>
                </a:cubicBezTo>
                <a:cubicBezTo>
                  <a:pt x="10787093" y="6306633"/>
                  <a:pt x="10787154" y="6308352"/>
                  <a:pt x="10787215" y="6310070"/>
                </a:cubicBezTo>
                <a:lnTo>
                  <a:pt x="10779134" y="6324066"/>
                </a:lnTo>
                <a:lnTo>
                  <a:pt x="10772641" y="6339804"/>
                </a:lnTo>
                <a:lnTo>
                  <a:pt x="10767163" y="6344794"/>
                </a:lnTo>
                <a:lnTo>
                  <a:pt x="10761538" y="6354534"/>
                </a:lnTo>
                <a:lnTo>
                  <a:pt x="10753020" y="6354826"/>
                </a:lnTo>
                <a:lnTo>
                  <a:pt x="10742859" y="6358485"/>
                </a:lnTo>
                <a:lnTo>
                  <a:pt x="10717371" y="6359376"/>
                </a:lnTo>
                <a:lnTo>
                  <a:pt x="10716864" y="6360582"/>
                </a:lnTo>
                <a:cubicBezTo>
                  <a:pt x="10715793" y="6375139"/>
                  <a:pt x="10734400" y="6387188"/>
                  <a:pt x="10676656" y="6389205"/>
                </a:cubicBezTo>
                <a:lnTo>
                  <a:pt x="10597111" y="6363575"/>
                </a:lnTo>
                <a:lnTo>
                  <a:pt x="9820767" y="6390686"/>
                </a:lnTo>
                <a:lnTo>
                  <a:pt x="9807405" y="6395341"/>
                </a:lnTo>
                <a:cubicBezTo>
                  <a:pt x="9800223" y="6397336"/>
                  <a:pt x="9790323" y="6399300"/>
                  <a:pt x="9775284" y="6400669"/>
                </a:cubicBezTo>
                <a:cubicBezTo>
                  <a:pt x="9737352" y="6388020"/>
                  <a:pt x="9689923" y="6423409"/>
                  <a:pt x="9642733" y="6406266"/>
                </a:cubicBezTo>
                <a:cubicBezTo>
                  <a:pt x="9625581" y="6402315"/>
                  <a:pt x="9573710" y="6404482"/>
                  <a:pt x="9564655" y="6413661"/>
                </a:cubicBezTo>
                <a:cubicBezTo>
                  <a:pt x="9553995" y="6415919"/>
                  <a:pt x="9541098" y="6413167"/>
                  <a:pt x="9536921" y="6422825"/>
                </a:cubicBezTo>
                <a:cubicBezTo>
                  <a:pt x="9529648" y="6434516"/>
                  <a:pt x="9490341" y="6418021"/>
                  <a:pt x="9496893" y="6431347"/>
                </a:cubicBezTo>
                <a:cubicBezTo>
                  <a:pt x="9469017" y="6420076"/>
                  <a:pt x="9449776" y="6444692"/>
                  <a:pt x="9427742" y="6451312"/>
                </a:cubicBezTo>
                <a:lnTo>
                  <a:pt x="9360781" y="6461217"/>
                </a:lnTo>
                <a:lnTo>
                  <a:pt x="9315635" y="6464259"/>
                </a:lnTo>
                <a:lnTo>
                  <a:pt x="9309069" y="6464198"/>
                </a:lnTo>
                <a:lnTo>
                  <a:pt x="9254486" y="6455747"/>
                </a:lnTo>
                <a:cubicBezTo>
                  <a:pt x="9253289" y="6457680"/>
                  <a:pt x="9251650" y="6459495"/>
                  <a:pt x="9249615" y="6461132"/>
                </a:cubicBezTo>
                <a:lnTo>
                  <a:pt x="9232811" y="6467037"/>
                </a:lnTo>
                <a:lnTo>
                  <a:pt x="9218036" y="6461328"/>
                </a:lnTo>
                <a:lnTo>
                  <a:pt x="9149486" y="6452624"/>
                </a:lnTo>
                <a:lnTo>
                  <a:pt x="9049412" y="6445894"/>
                </a:lnTo>
                <a:lnTo>
                  <a:pt x="9034119" y="6440025"/>
                </a:lnTo>
                <a:cubicBezTo>
                  <a:pt x="8999480" y="6434206"/>
                  <a:pt x="8958258" y="6442933"/>
                  <a:pt x="8935776" y="6427814"/>
                </a:cubicBezTo>
                <a:lnTo>
                  <a:pt x="8884376" y="6427190"/>
                </a:lnTo>
                <a:lnTo>
                  <a:pt x="8878872" y="6433234"/>
                </a:lnTo>
                <a:lnTo>
                  <a:pt x="8863669" y="6432221"/>
                </a:lnTo>
                <a:lnTo>
                  <a:pt x="8859625" y="6433232"/>
                </a:lnTo>
                <a:cubicBezTo>
                  <a:pt x="8851908" y="6435193"/>
                  <a:pt x="8844245" y="6436925"/>
                  <a:pt x="8836444" y="6437751"/>
                </a:cubicBezTo>
                <a:cubicBezTo>
                  <a:pt x="8837077" y="6432204"/>
                  <a:pt x="8835160" y="6428812"/>
                  <a:pt x="8831733" y="6426801"/>
                </a:cubicBezTo>
                <a:lnTo>
                  <a:pt x="8824805" y="6425465"/>
                </a:lnTo>
                <a:lnTo>
                  <a:pt x="8573061" y="6434256"/>
                </a:lnTo>
                <a:lnTo>
                  <a:pt x="8551836" y="6445197"/>
                </a:lnTo>
                <a:lnTo>
                  <a:pt x="8484874" y="6455103"/>
                </a:lnTo>
                <a:lnTo>
                  <a:pt x="8439729" y="6458145"/>
                </a:lnTo>
                <a:lnTo>
                  <a:pt x="8433162" y="6458083"/>
                </a:lnTo>
                <a:lnTo>
                  <a:pt x="8378580" y="6449632"/>
                </a:lnTo>
                <a:cubicBezTo>
                  <a:pt x="8377382" y="6451564"/>
                  <a:pt x="8375743" y="6453381"/>
                  <a:pt x="8373709" y="6455018"/>
                </a:cubicBezTo>
                <a:lnTo>
                  <a:pt x="8356905" y="6460922"/>
                </a:lnTo>
                <a:lnTo>
                  <a:pt x="8342130" y="6455214"/>
                </a:lnTo>
                <a:lnTo>
                  <a:pt x="8273578" y="6446510"/>
                </a:lnTo>
                <a:lnTo>
                  <a:pt x="8256015" y="6445328"/>
                </a:lnTo>
                <a:lnTo>
                  <a:pt x="7524878" y="6470860"/>
                </a:lnTo>
                <a:lnTo>
                  <a:pt x="6892841" y="6492931"/>
                </a:lnTo>
                <a:lnTo>
                  <a:pt x="6476543" y="6507469"/>
                </a:lnTo>
                <a:lnTo>
                  <a:pt x="6443282" y="6508810"/>
                </a:lnTo>
                <a:cubicBezTo>
                  <a:pt x="6450945" y="6516774"/>
                  <a:pt x="6296920" y="6520781"/>
                  <a:pt x="6241132" y="6515954"/>
                </a:cubicBezTo>
                <a:lnTo>
                  <a:pt x="6239723" y="6515738"/>
                </a:lnTo>
                <a:lnTo>
                  <a:pt x="3903363" y="6597326"/>
                </a:lnTo>
                <a:lnTo>
                  <a:pt x="488708" y="6755717"/>
                </a:lnTo>
                <a:lnTo>
                  <a:pt x="0" y="6755717"/>
                </a:lnTo>
                <a:lnTo>
                  <a:pt x="0" y="376860"/>
                </a:lnTo>
                <a:lnTo>
                  <a:pt x="1459259" y="325901"/>
                </a:lnTo>
                <a:lnTo>
                  <a:pt x="1511989" y="312691"/>
                </a:lnTo>
                <a:cubicBezTo>
                  <a:pt x="1541823" y="312150"/>
                  <a:pt x="1548684" y="318989"/>
                  <a:pt x="1567031" y="322138"/>
                </a:cubicBezTo>
                <a:lnTo>
                  <a:pt x="2295246" y="296708"/>
                </a:lnTo>
                <a:lnTo>
                  <a:pt x="2391907" y="293333"/>
                </a:lnTo>
                <a:lnTo>
                  <a:pt x="2445474" y="279345"/>
                </a:lnTo>
                <a:cubicBezTo>
                  <a:pt x="2467530" y="288263"/>
                  <a:pt x="2482756" y="268786"/>
                  <a:pt x="2500189" y="263547"/>
                </a:cubicBezTo>
                <a:lnTo>
                  <a:pt x="2553172" y="255710"/>
                </a:lnTo>
                <a:lnTo>
                  <a:pt x="2594089" y="253351"/>
                </a:lnTo>
                <a:lnTo>
                  <a:pt x="2637277" y="260039"/>
                </a:lnTo>
                <a:cubicBezTo>
                  <a:pt x="2649282" y="260417"/>
                  <a:pt x="2652271" y="255211"/>
                  <a:pt x="2666118" y="255623"/>
                </a:cubicBezTo>
                <a:lnTo>
                  <a:pt x="2720359" y="262510"/>
                </a:lnTo>
                <a:lnTo>
                  <a:pt x="2799543" y="267835"/>
                </a:lnTo>
                <a:lnTo>
                  <a:pt x="2854155" y="274551"/>
                </a:lnTo>
                <a:lnTo>
                  <a:pt x="2864721" y="276822"/>
                </a:lnTo>
                <a:lnTo>
                  <a:pt x="3220117" y="264411"/>
                </a:lnTo>
                <a:lnTo>
                  <a:pt x="3246230" y="260548"/>
                </a:lnTo>
                <a:lnTo>
                  <a:pt x="3334781" y="260407"/>
                </a:lnTo>
                <a:lnTo>
                  <a:pt x="3347486" y="255944"/>
                </a:lnTo>
                <a:lnTo>
                  <a:pt x="3434099" y="256939"/>
                </a:lnTo>
                <a:cubicBezTo>
                  <a:pt x="3462714" y="255371"/>
                  <a:pt x="3512366" y="254534"/>
                  <a:pt x="3528723" y="250220"/>
                </a:cubicBezTo>
                <a:lnTo>
                  <a:pt x="3535478" y="240807"/>
                </a:lnTo>
                <a:lnTo>
                  <a:pt x="3556228" y="239277"/>
                </a:lnTo>
                <a:cubicBezTo>
                  <a:pt x="3557772" y="239926"/>
                  <a:pt x="3587707" y="238294"/>
                  <a:pt x="3588945" y="238310"/>
                </a:cubicBezTo>
                <a:lnTo>
                  <a:pt x="3662553" y="245371"/>
                </a:lnTo>
                <a:close/>
              </a:path>
            </a:pathLst>
          </a:custGeom>
        </p:spPr>
      </p:pic>
      <p:sp>
        <p:nvSpPr>
          <p:cNvPr id="15" name="Freeform: Shape 14">
            <a:extLst>
              <a:ext uri="{FF2B5EF4-FFF2-40B4-BE49-F238E27FC236}">
                <a16:creationId xmlns:a16="http://schemas.microsoft.com/office/drawing/2014/main" id="{5163BA8B-9A73-44EA-9FA4-BD1D04E89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55" y="3081675"/>
            <a:ext cx="10951269" cy="3801963"/>
          </a:xfrm>
          <a:custGeom>
            <a:avLst/>
            <a:gdLst>
              <a:gd name="connsiteX0" fmla="*/ 45157 w 10901897"/>
              <a:gd name="connsiteY0" fmla="*/ 0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45157 w 10901897"/>
              <a:gd name="connsiteY0" fmla="*/ 708524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69" fmla="*/ 45157 w 10901897"/>
              <a:gd name="connsiteY69" fmla="*/ 708524 h 7061024"/>
              <a:gd name="connsiteX0" fmla="*/ 0 w 10901897"/>
              <a:gd name="connsiteY0" fmla="*/ 710101 h 7061024"/>
              <a:gd name="connsiteX1" fmla="*/ 10693358 w 10901897"/>
              <a:gd name="connsiteY1" fmla="*/ 0 h 7061024"/>
              <a:gd name="connsiteX2" fmla="*/ 10693358 w 10901897"/>
              <a:gd name="connsiteY2" fmla="*/ 668465 h 7061024"/>
              <a:gd name="connsiteX3" fmla="*/ 10697473 w 10901897"/>
              <a:gd name="connsiteY3" fmla="*/ 786257 h 7061024"/>
              <a:gd name="connsiteX4" fmla="*/ 10786370 w 10901897"/>
              <a:gd name="connsiteY4" fmla="*/ 3331041 h 7061024"/>
              <a:gd name="connsiteX5" fmla="*/ 10798579 w 10901897"/>
              <a:gd name="connsiteY5" fmla="*/ 3680661 h 7061024"/>
              <a:gd name="connsiteX6" fmla="*/ 10901717 w 10901897"/>
              <a:gd name="connsiteY6" fmla="*/ 6634146 h 7061024"/>
              <a:gd name="connsiteX7" fmla="*/ 10901714 w 10901897"/>
              <a:gd name="connsiteY7" fmla="*/ 6634151 h 7061024"/>
              <a:gd name="connsiteX8" fmla="*/ 10901897 w 10901897"/>
              <a:gd name="connsiteY8" fmla="*/ 6639306 h 7061024"/>
              <a:gd name="connsiteX9" fmla="*/ 10893816 w 10901897"/>
              <a:gd name="connsiteY9" fmla="*/ 6653302 h 7061024"/>
              <a:gd name="connsiteX10" fmla="*/ 10887323 w 10901897"/>
              <a:gd name="connsiteY10" fmla="*/ 6669040 h 7061024"/>
              <a:gd name="connsiteX11" fmla="*/ 10881845 w 10901897"/>
              <a:gd name="connsiteY11" fmla="*/ 6674030 h 7061024"/>
              <a:gd name="connsiteX12" fmla="*/ 10876220 w 10901897"/>
              <a:gd name="connsiteY12" fmla="*/ 6683770 h 7061024"/>
              <a:gd name="connsiteX13" fmla="*/ 10867702 w 10901897"/>
              <a:gd name="connsiteY13" fmla="*/ 6684062 h 7061024"/>
              <a:gd name="connsiteX14" fmla="*/ 10857541 w 10901897"/>
              <a:gd name="connsiteY14" fmla="*/ 6687722 h 7061024"/>
              <a:gd name="connsiteX15" fmla="*/ 10832053 w 10901897"/>
              <a:gd name="connsiteY15" fmla="*/ 6688612 h 7061024"/>
              <a:gd name="connsiteX16" fmla="*/ 10831546 w 10901897"/>
              <a:gd name="connsiteY16" fmla="*/ 6689818 h 7061024"/>
              <a:gd name="connsiteX17" fmla="*/ 10791337 w 10901897"/>
              <a:gd name="connsiteY17" fmla="*/ 6718441 h 7061024"/>
              <a:gd name="connsiteX18" fmla="*/ 10711793 w 10901897"/>
              <a:gd name="connsiteY18" fmla="*/ 6692811 h 7061024"/>
              <a:gd name="connsiteX19" fmla="*/ 9935449 w 10901897"/>
              <a:gd name="connsiteY19" fmla="*/ 6719922 h 7061024"/>
              <a:gd name="connsiteX20" fmla="*/ 9922087 w 10901897"/>
              <a:gd name="connsiteY20" fmla="*/ 6724577 h 7061024"/>
              <a:gd name="connsiteX21" fmla="*/ 9889965 w 10901897"/>
              <a:gd name="connsiteY21" fmla="*/ 6729905 h 7061024"/>
              <a:gd name="connsiteX22" fmla="*/ 9757415 w 10901897"/>
              <a:gd name="connsiteY22" fmla="*/ 6735503 h 7061024"/>
              <a:gd name="connsiteX23" fmla="*/ 9679337 w 10901897"/>
              <a:gd name="connsiteY23" fmla="*/ 6742897 h 7061024"/>
              <a:gd name="connsiteX24" fmla="*/ 9651603 w 10901897"/>
              <a:gd name="connsiteY24" fmla="*/ 6752061 h 7061024"/>
              <a:gd name="connsiteX25" fmla="*/ 9611575 w 10901897"/>
              <a:gd name="connsiteY25" fmla="*/ 6760584 h 7061024"/>
              <a:gd name="connsiteX26" fmla="*/ 9542424 w 10901897"/>
              <a:gd name="connsiteY26" fmla="*/ 6780548 h 7061024"/>
              <a:gd name="connsiteX27" fmla="*/ 9475463 w 10901897"/>
              <a:gd name="connsiteY27" fmla="*/ 6790453 h 7061024"/>
              <a:gd name="connsiteX28" fmla="*/ 9430317 w 10901897"/>
              <a:gd name="connsiteY28" fmla="*/ 6793495 h 7061024"/>
              <a:gd name="connsiteX29" fmla="*/ 9423751 w 10901897"/>
              <a:gd name="connsiteY29" fmla="*/ 6793435 h 7061024"/>
              <a:gd name="connsiteX30" fmla="*/ 9369168 w 10901897"/>
              <a:gd name="connsiteY30" fmla="*/ 6784983 h 7061024"/>
              <a:gd name="connsiteX31" fmla="*/ 9364297 w 10901897"/>
              <a:gd name="connsiteY31" fmla="*/ 6790369 h 7061024"/>
              <a:gd name="connsiteX32" fmla="*/ 9347493 w 10901897"/>
              <a:gd name="connsiteY32" fmla="*/ 6796274 h 7061024"/>
              <a:gd name="connsiteX33" fmla="*/ 9332718 w 10901897"/>
              <a:gd name="connsiteY33" fmla="*/ 6790564 h 7061024"/>
              <a:gd name="connsiteX34" fmla="*/ 9264167 w 10901897"/>
              <a:gd name="connsiteY34" fmla="*/ 6781860 h 7061024"/>
              <a:gd name="connsiteX35" fmla="*/ 9164094 w 10901897"/>
              <a:gd name="connsiteY35" fmla="*/ 6775130 h 7061024"/>
              <a:gd name="connsiteX36" fmla="*/ 9148800 w 10901897"/>
              <a:gd name="connsiteY36" fmla="*/ 6769262 h 7061024"/>
              <a:gd name="connsiteX37" fmla="*/ 9050458 w 10901897"/>
              <a:gd name="connsiteY37" fmla="*/ 6757050 h 7061024"/>
              <a:gd name="connsiteX38" fmla="*/ 8999058 w 10901897"/>
              <a:gd name="connsiteY38" fmla="*/ 6756427 h 7061024"/>
              <a:gd name="connsiteX39" fmla="*/ 8993554 w 10901897"/>
              <a:gd name="connsiteY39" fmla="*/ 6762470 h 7061024"/>
              <a:gd name="connsiteX40" fmla="*/ 8978351 w 10901897"/>
              <a:gd name="connsiteY40" fmla="*/ 6761457 h 7061024"/>
              <a:gd name="connsiteX41" fmla="*/ 8974307 w 10901897"/>
              <a:gd name="connsiteY41" fmla="*/ 6762468 h 7061024"/>
              <a:gd name="connsiteX42" fmla="*/ 8951126 w 10901897"/>
              <a:gd name="connsiteY42" fmla="*/ 6766987 h 7061024"/>
              <a:gd name="connsiteX43" fmla="*/ 8946415 w 10901897"/>
              <a:gd name="connsiteY43" fmla="*/ 6756038 h 7061024"/>
              <a:gd name="connsiteX44" fmla="*/ 8939487 w 10901897"/>
              <a:gd name="connsiteY44" fmla="*/ 6754702 h 7061024"/>
              <a:gd name="connsiteX45" fmla="*/ 8687743 w 10901897"/>
              <a:gd name="connsiteY45" fmla="*/ 6763493 h 7061024"/>
              <a:gd name="connsiteX46" fmla="*/ 8666518 w 10901897"/>
              <a:gd name="connsiteY46" fmla="*/ 6774433 h 7061024"/>
              <a:gd name="connsiteX47" fmla="*/ 8599556 w 10901897"/>
              <a:gd name="connsiteY47" fmla="*/ 6784339 h 7061024"/>
              <a:gd name="connsiteX48" fmla="*/ 8554411 w 10901897"/>
              <a:gd name="connsiteY48" fmla="*/ 6787381 h 7061024"/>
              <a:gd name="connsiteX49" fmla="*/ 8547844 w 10901897"/>
              <a:gd name="connsiteY49" fmla="*/ 6787320 h 7061024"/>
              <a:gd name="connsiteX50" fmla="*/ 8493261 w 10901897"/>
              <a:gd name="connsiteY50" fmla="*/ 6778868 h 7061024"/>
              <a:gd name="connsiteX51" fmla="*/ 8488390 w 10901897"/>
              <a:gd name="connsiteY51" fmla="*/ 6784255 h 7061024"/>
              <a:gd name="connsiteX52" fmla="*/ 8471586 w 10901897"/>
              <a:gd name="connsiteY52" fmla="*/ 6790159 h 7061024"/>
              <a:gd name="connsiteX53" fmla="*/ 8456812 w 10901897"/>
              <a:gd name="connsiteY53" fmla="*/ 6784450 h 7061024"/>
              <a:gd name="connsiteX54" fmla="*/ 8388259 w 10901897"/>
              <a:gd name="connsiteY54" fmla="*/ 6775746 h 7061024"/>
              <a:gd name="connsiteX55" fmla="*/ 8370697 w 10901897"/>
              <a:gd name="connsiteY55" fmla="*/ 6774564 h 7061024"/>
              <a:gd name="connsiteX56" fmla="*/ 7639559 w 10901897"/>
              <a:gd name="connsiteY56" fmla="*/ 6800096 h 7061024"/>
              <a:gd name="connsiteX57" fmla="*/ 7007522 w 10901897"/>
              <a:gd name="connsiteY57" fmla="*/ 6822167 h 7061024"/>
              <a:gd name="connsiteX58" fmla="*/ 6591224 w 10901897"/>
              <a:gd name="connsiteY58" fmla="*/ 6836705 h 7061024"/>
              <a:gd name="connsiteX59" fmla="*/ 6557964 w 10901897"/>
              <a:gd name="connsiteY59" fmla="*/ 6838046 h 7061024"/>
              <a:gd name="connsiteX60" fmla="*/ 6355814 w 10901897"/>
              <a:gd name="connsiteY60" fmla="*/ 6845191 h 7061024"/>
              <a:gd name="connsiteX61" fmla="*/ 6354404 w 10901897"/>
              <a:gd name="connsiteY61" fmla="*/ 6844975 h 7061024"/>
              <a:gd name="connsiteX62" fmla="*/ 4018045 w 10901897"/>
              <a:gd name="connsiteY62" fmla="*/ 6926562 h 7061024"/>
              <a:gd name="connsiteX63" fmla="*/ 168026 w 10901897"/>
              <a:gd name="connsiteY63" fmla="*/ 7061008 h 7061024"/>
              <a:gd name="connsiteX64" fmla="*/ 130799 w 10901897"/>
              <a:gd name="connsiteY64" fmla="*/ 7021785 h 7061024"/>
              <a:gd name="connsiteX65" fmla="*/ 27661 w 10901897"/>
              <a:gd name="connsiteY65" fmla="*/ 4068301 h 7061024"/>
              <a:gd name="connsiteX66" fmla="*/ 15046 w 10901897"/>
              <a:gd name="connsiteY66" fmla="*/ 3707070 h 7061024"/>
              <a:gd name="connsiteX67" fmla="*/ 0 w 10901897"/>
              <a:gd name="connsiteY67" fmla="*/ 3276202 h 7061024"/>
              <a:gd name="connsiteX68" fmla="*/ 0 w 10901897"/>
              <a:gd name="connsiteY68" fmla="*/ 710101 h 7061024"/>
              <a:gd name="connsiteX0" fmla="*/ 0 w 10901897"/>
              <a:gd name="connsiteY0" fmla="*/ 41636 h 6392559"/>
              <a:gd name="connsiteX1" fmla="*/ 10693358 w 10901897"/>
              <a:gd name="connsiteY1" fmla="*/ 0 h 6392559"/>
              <a:gd name="connsiteX2" fmla="*/ 10697473 w 10901897"/>
              <a:gd name="connsiteY2" fmla="*/ 117792 h 6392559"/>
              <a:gd name="connsiteX3" fmla="*/ 10786370 w 10901897"/>
              <a:gd name="connsiteY3" fmla="*/ 2662576 h 6392559"/>
              <a:gd name="connsiteX4" fmla="*/ 10798579 w 10901897"/>
              <a:gd name="connsiteY4" fmla="*/ 3012196 h 6392559"/>
              <a:gd name="connsiteX5" fmla="*/ 10901717 w 10901897"/>
              <a:gd name="connsiteY5" fmla="*/ 5965681 h 6392559"/>
              <a:gd name="connsiteX6" fmla="*/ 10901714 w 10901897"/>
              <a:gd name="connsiteY6" fmla="*/ 5965686 h 6392559"/>
              <a:gd name="connsiteX7" fmla="*/ 10901897 w 10901897"/>
              <a:gd name="connsiteY7" fmla="*/ 5970841 h 6392559"/>
              <a:gd name="connsiteX8" fmla="*/ 10893816 w 10901897"/>
              <a:gd name="connsiteY8" fmla="*/ 5984837 h 6392559"/>
              <a:gd name="connsiteX9" fmla="*/ 10887323 w 10901897"/>
              <a:gd name="connsiteY9" fmla="*/ 6000575 h 6392559"/>
              <a:gd name="connsiteX10" fmla="*/ 10881845 w 10901897"/>
              <a:gd name="connsiteY10" fmla="*/ 6005565 h 6392559"/>
              <a:gd name="connsiteX11" fmla="*/ 10876220 w 10901897"/>
              <a:gd name="connsiteY11" fmla="*/ 6015305 h 6392559"/>
              <a:gd name="connsiteX12" fmla="*/ 10867702 w 10901897"/>
              <a:gd name="connsiteY12" fmla="*/ 6015597 h 6392559"/>
              <a:gd name="connsiteX13" fmla="*/ 10857541 w 10901897"/>
              <a:gd name="connsiteY13" fmla="*/ 6019257 h 6392559"/>
              <a:gd name="connsiteX14" fmla="*/ 10832053 w 10901897"/>
              <a:gd name="connsiteY14" fmla="*/ 6020147 h 6392559"/>
              <a:gd name="connsiteX15" fmla="*/ 10831546 w 10901897"/>
              <a:gd name="connsiteY15" fmla="*/ 6021353 h 6392559"/>
              <a:gd name="connsiteX16" fmla="*/ 10791337 w 10901897"/>
              <a:gd name="connsiteY16" fmla="*/ 6049976 h 6392559"/>
              <a:gd name="connsiteX17" fmla="*/ 10711793 w 10901897"/>
              <a:gd name="connsiteY17" fmla="*/ 6024346 h 6392559"/>
              <a:gd name="connsiteX18" fmla="*/ 9935449 w 10901897"/>
              <a:gd name="connsiteY18" fmla="*/ 6051457 h 6392559"/>
              <a:gd name="connsiteX19" fmla="*/ 9922087 w 10901897"/>
              <a:gd name="connsiteY19" fmla="*/ 6056112 h 6392559"/>
              <a:gd name="connsiteX20" fmla="*/ 9889965 w 10901897"/>
              <a:gd name="connsiteY20" fmla="*/ 6061440 h 6392559"/>
              <a:gd name="connsiteX21" fmla="*/ 9757415 w 10901897"/>
              <a:gd name="connsiteY21" fmla="*/ 6067038 h 6392559"/>
              <a:gd name="connsiteX22" fmla="*/ 9679337 w 10901897"/>
              <a:gd name="connsiteY22" fmla="*/ 6074432 h 6392559"/>
              <a:gd name="connsiteX23" fmla="*/ 9651603 w 10901897"/>
              <a:gd name="connsiteY23" fmla="*/ 6083596 h 6392559"/>
              <a:gd name="connsiteX24" fmla="*/ 9611575 w 10901897"/>
              <a:gd name="connsiteY24" fmla="*/ 6092119 h 6392559"/>
              <a:gd name="connsiteX25" fmla="*/ 9542424 w 10901897"/>
              <a:gd name="connsiteY25" fmla="*/ 6112083 h 6392559"/>
              <a:gd name="connsiteX26" fmla="*/ 9475463 w 10901897"/>
              <a:gd name="connsiteY26" fmla="*/ 6121988 h 6392559"/>
              <a:gd name="connsiteX27" fmla="*/ 9430317 w 10901897"/>
              <a:gd name="connsiteY27" fmla="*/ 6125030 h 6392559"/>
              <a:gd name="connsiteX28" fmla="*/ 9423751 w 10901897"/>
              <a:gd name="connsiteY28" fmla="*/ 6124970 h 6392559"/>
              <a:gd name="connsiteX29" fmla="*/ 9369168 w 10901897"/>
              <a:gd name="connsiteY29" fmla="*/ 6116518 h 6392559"/>
              <a:gd name="connsiteX30" fmla="*/ 9364297 w 10901897"/>
              <a:gd name="connsiteY30" fmla="*/ 6121904 h 6392559"/>
              <a:gd name="connsiteX31" fmla="*/ 9347493 w 10901897"/>
              <a:gd name="connsiteY31" fmla="*/ 6127809 h 6392559"/>
              <a:gd name="connsiteX32" fmla="*/ 9332718 w 10901897"/>
              <a:gd name="connsiteY32" fmla="*/ 6122099 h 6392559"/>
              <a:gd name="connsiteX33" fmla="*/ 9264167 w 10901897"/>
              <a:gd name="connsiteY33" fmla="*/ 6113395 h 6392559"/>
              <a:gd name="connsiteX34" fmla="*/ 9164094 w 10901897"/>
              <a:gd name="connsiteY34" fmla="*/ 6106665 h 6392559"/>
              <a:gd name="connsiteX35" fmla="*/ 9148800 w 10901897"/>
              <a:gd name="connsiteY35" fmla="*/ 6100797 h 6392559"/>
              <a:gd name="connsiteX36" fmla="*/ 9050458 w 10901897"/>
              <a:gd name="connsiteY36" fmla="*/ 6088585 h 6392559"/>
              <a:gd name="connsiteX37" fmla="*/ 8999058 w 10901897"/>
              <a:gd name="connsiteY37" fmla="*/ 6087962 h 6392559"/>
              <a:gd name="connsiteX38" fmla="*/ 8993554 w 10901897"/>
              <a:gd name="connsiteY38" fmla="*/ 6094005 h 6392559"/>
              <a:gd name="connsiteX39" fmla="*/ 8978351 w 10901897"/>
              <a:gd name="connsiteY39" fmla="*/ 6092992 h 6392559"/>
              <a:gd name="connsiteX40" fmla="*/ 8974307 w 10901897"/>
              <a:gd name="connsiteY40" fmla="*/ 6094003 h 6392559"/>
              <a:gd name="connsiteX41" fmla="*/ 8951126 w 10901897"/>
              <a:gd name="connsiteY41" fmla="*/ 6098522 h 6392559"/>
              <a:gd name="connsiteX42" fmla="*/ 8946415 w 10901897"/>
              <a:gd name="connsiteY42" fmla="*/ 6087573 h 6392559"/>
              <a:gd name="connsiteX43" fmla="*/ 8939487 w 10901897"/>
              <a:gd name="connsiteY43" fmla="*/ 6086237 h 6392559"/>
              <a:gd name="connsiteX44" fmla="*/ 8687743 w 10901897"/>
              <a:gd name="connsiteY44" fmla="*/ 6095028 h 6392559"/>
              <a:gd name="connsiteX45" fmla="*/ 8666518 w 10901897"/>
              <a:gd name="connsiteY45" fmla="*/ 6105968 h 6392559"/>
              <a:gd name="connsiteX46" fmla="*/ 8599556 w 10901897"/>
              <a:gd name="connsiteY46" fmla="*/ 6115874 h 6392559"/>
              <a:gd name="connsiteX47" fmla="*/ 8554411 w 10901897"/>
              <a:gd name="connsiteY47" fmla="*/ 6118916 h 6392559"/>
              <a:gd name="connsiteX48" fmla="*/ 8547844 w 10901897"/>
              <a:gd name="connsiteY48" fmla="*/ 6118855 h 6392559"/>
              <a:gd name="connsiteX49" fmla="*/ 8493261 w 10901897"/>
              <a:gd name="connsiteY49" fmla="*/ 6110403 h 6392559"/>
              <a:gd name="connsiteX50" fmla="*/ 8488390 w 10901897"/>
              <a:gd name="connsiteY50" fmla="*/ 6115790 h 6392559"/>
              <a:gd name="connsiteX51" fmla="*/ 8471586 w 10901897"/>
              <a:gd name="connsiteY51" fmla="*/ 6121694 h 6392559"/>
              <a:gd name="connsiteX52" fmla="*/ 8456812 w 10901897"/>
              <a:gd name="connsiteY52" fmla="*/ 6115985 h 6392559"/>
              <a:gd name="connsiteX53" fmla="*/ 8388259 w 10901897"/>
              <a:gd name="connsiteY53" fmla="*/ 6107281 h 6392559"/>
              <a:gd name="connsiteX54" fmla="*/ 8370697 w 10901897"/>
              <a:gd name="connsiteY54" fmla="*/ 6106099 h 6392559"/>
              <a:gd name="connsiteX55" fmla="*/ 7639559 w 10901897"/>
              <a:gd name="connsiteY55" fmla="*/ 6131631 h 6392559"/>
              <a:gd name="connsiteX56" fmla="*/ 7007522 w 10901897"/>
              <a:gd name="connsiteY56" fmla="*/ 6153702 h 6392559"/>
              <a:gd name="connsiteX57" fmla="*/ 6591224 w 10901897"/>
              <a:gd name="connsiteY57" fmla="*/ 6168240 h 6392559"/>
              <a:gd name="connsiteX58" fmla="*/ 6557964 w 10901897"/>
              <a:gd name="connsiteY58" fmla="*/ 6169581 h 6392559"/>
              <a:gd name="connsiteX59" fmla="*/ 6355814 w 10901897"/>
              <a:gd name="connsiteY59" fmla="*/ 6176726 h 6392559"/>
              <a:gd name="connsiteX60" fmla="*/ 6354404 w 10901897"/>
              <a:gd name="connsiteY60" fmla="*/ 6176510 h 6392559"/>
              <a:gd name="connsiteX61" fmla="*/ 4018045 w 10901897"/>
              <a:gd name="connsiteY61" fmla="*/ 6258097 h 6392559"/>
              <a:gd name="connsiteX62" fmla="*/ 168026 w 10901897"/>
              <a:gd name="connsiteY62" fmla="*/ 6392543 h 6392559"/>
              <a:gd name="connsiteX63" fmla="*/ 130799 w 10901897"/>
              <a:gd name="connsiteY63" fmla="*/ 6353320 h 6392559"/>
              <a:gd name="connsiteX64" fmla="*/ 27661 w 10901897"/>
              <a:gd name="connsiteY64" fmla="*/ 3399836 h 6392559"/>
              <a:gd name="connsiteX65" fmla="*/ 15046 w 10901897"/>
              <a:gd name="connsiteY65" fmla="*/ 3038605 h 6392559"/>
              <a:gd name="connsiteX66" fmla="*/ 0 w 10901897"/>
              <a:gd name="connsiteY66" fmla="*/ 2607737 h 6392559"/>
              <a:gd name="connsiteX67" fmla="*/ 0 w 10901897"/>
              <a:gd name="connsiteY67" fmla="*/ 41636 h 6392559"/>
              <a:gd name="connsiteX0" fmla="*/ 0 w 10901897"/>
              <a:gd name="connsiteY0" fmla="*/ 0 h 6350923"/>
              <a:gd name="connsiteX1" fmla="*/ 10697473 w 10901897"/>
              <a:gd name="connsiteY1" fmla="*/ 76156 h 6350923"/>
              <a:gd name="connsiteX2" fmla="*/ 10786370 w 10901897"/>
              <a:gd name="connsiteY2" fmla="*/ 2620940 h 6350923"/>
              <a:gd name="connsiteX3" fmla="*/ 10798579 w 10901897"/>
              <a:gd name="connsiteY3" fmla="*/ 2970560 h 6350923"/>
              <a:gd name="connsiteX4" fmla="*/ 10901717 w 10901897"/>
              <a:gd name="connsiteY4" fmla="*/ 5924045 h 6350923"/>
              <a:gd name="connsiteX5" fmla="*/ 10901714 w 10901897"/>
              <a:gd name="connsiteY5" fmla="*/ 5924050 h 6350923"/>
              <a:gd name="connsiteX6" fmla="*/ 10901897 w 10901897"/>
              <a:gd name="connsiteY6" fmla="*/ 5929205 h 6350923"/>
              <a:gd name="connsiteX7" fmla="*/ 10893816 w 10901897"/>
              <a:gd name="connsiteY7" fmla="*/ 5943201 h 6350923"/>
              <a:gd name="connsiteX8" fmla="*/ 10887323 w 10901897"/>
              <a:gd name="connsiteY8" fmla="*/ 5958939 h 6350923"/>
              <a:gd name="connsiteX9" fmla="*/ 10881845 w 10901897"/>
              <a:gd name="connsiteY9" fmla="*/ 5963929 h 6350923"/>
              <a:gd name="connsiteX10" fmla="*/ 10876220 w 10901897"/>
              <a:gd name="connsiteY10" fmla="*/ 5973669 h 6350923"/>
              <a:gd name="connsiteX11" fmla="*/ 10867702 w 10901897"/>
              <a:gd name="connsiteY11" fmla="*/ 5973961 h 6350923"/>
              <a:gd name="connsiteX12" fmla="*/ 10857541 w 10901897"/>
              <a:gd name="connsiteY12" fmla="*/ 5977621 h 6350923"/>
              <a:gd name="connsiteX13" fmla="*/ 10832053 w 10901897"/>
              <a:gd name="connsiteY13" fmla="*/ 5978511 h 6350923"/>
              <a:gd name="connsiteX14" fmla="*/ 10831546 w 10901897"/>
              <a:gd name="connsiteY14" fmla="*/ 5979717 h 6350923"/>
              <a:gd name="connsiteX15" fmla="*/ 10791337 w 10901897"/>
              <a:gd name="connsiteY15" fmla="*/ 6008340 h 6350923"/>
              <a:gd name="connsiteX16" fmla="*/ 10711793 w 10901897"/>
              <a:gd name="connsiteY16" fmla="*/ 5982710 h 6350923"/>
              <a:gd name="connsiteX17" fmla="*/ 9935449 w 10901897"/>
              <a:gd name="connsiteY17" fmla="*/ 6009821 h 6350923"/>
              <a:gd name="connsiteX18" fmla="*/ 9922087 w 10901897"/>
              <a:gd name="connsiteY18" fmla="*/ 6014476 h 6350923"/>
              <a:gd name="connsiteX19" fmla="*/ 9889965 w 10901897"/>
              <a:gd name="connsiteY19" fmla="*/ 6019804 h 6350923"/>
              <a:gd name="connsiteX20" fmla="*/ 9757415 w 10901897"/>
              <a:gd name="connsiteY20" fmla="*/ 6025402 h 6350923"/>
              <a:gd name="connsiteX21" fmla="*/ 9679337 w 10901897"/>
              <a:gd name="connsiteY21" fmla="*/ 6032796 h 6350923"/>
              <a:gd name="connsiteX22" fmla="*/ 9651603 w 10901897"/>
              <a:gd name="connsiteY22" fmla="*/ 6041960 h 6350923"/>
              <a:gd name="connsiteX23" fmla="*/ 9611575 w 10901897"/>
              <a:gd name="connsiteY23" fmla="*/ 6050483 h 6350923"/>
              <a:gd name="connsiteX24" fmla="*/ 9542424 w 10901897"/>
              <a:gd name="connsiteY24" fmla="*/ 6070447 h 6350923"/>
              <a:gd name="connsiteX25" fmla="*/ 9475463 w 10901897"/>
              <a:gd name="connsiteY25" fmla="*/ 6080352 h 6350923"/>
              <a:gd name="connsiteX26" fmla="*/ 9430317 w 10901897"/>
              <a:gd name="connsiteY26" fmla="*/ 6083394 h 6350923"/>
              <a:gd name="connsiteX27" fmla="*/ 9423751 w 10901897"/>
              <a:gd name="connsiteY27" fmla="*/ 6083334 h 6350923"/>
              <a:gd name="connsiteX28" fmla="*/ 9369168 w 10901897"/>
              <a:gd name="connsiteY28" fmla="*/ 6074882 h 6350923"/>
              <a:gd name="connsiteX29" fmla="*/ 9364297 w 10901897"/>
              <a:gd name="connsiteY29" fmla="*/ 6080268 h 6350923"/>
              <a:gd name="connsiteX30" fmla="*/ 9347493 w 10901897"/>
              <a:gd name="connsiteY30" fmla="*/ 6086173 h 6350923"/>
              <a:gd name="connsiteX31" fmla="*/ 9332718 w 10901897"/>
              <a:gd name="connsiteY31" fmla="*/ 6080463 h 6350923"/>
              <a:gd name="connsiteX32" fmla="*/ 9264167 w 10901897"/>
              <a:gd name="connsiteY32" fmla="*/ 6071759 h 6350923"/>
              <a:gd name="connsiteX33" fmla="*/ 9164094 w 10901897"/>
              <a:gd name="connsiteY33" fmla="*/ 6065029 h 6350923"/>
              <a:gd name="connsiteX34" fmla="*/ 9148800 w 10901897"/>
              <a:gd name="connsiteY34" fmla="*/ 6059161 h 6350923"/>
              <a:gd name="connsiteX35" fmla="*/ 9050458 w 10901897"/>
              <a:gd name="connsiteY35" fmla="*/ 6046949 h 6350923"/>
              <a:gd name="connsiteX36" fmla="*/ 8999058 w 10901897"/>
              <a:gd name="connsiteY36" fmla="*/ 6046326 h 6350923"/>
              <a:gd name="connsiteX37" fmla="*/ 8993554 w 10901897"/>
              <a:gd name="connsiteY37" fmla="*/ 6052369 h 6350923"/>
              <a:gd name="connsiteX38" fmla="*/ 8978351 w 10901897"/>
              <a:gd name="connsiteY38" fmla="*/ 6051356 h 6350923"/>
              <a:gd name="connsiteX39" fmla="*/ 8974307 w 10901897"/>
              <a:gd name="connsiteY39" fmla="*/ 6052367 h 6350923"/>
              <a:gd name="connsiteX40" fmla="*/ 8951126 w 10901897"/>
              <a:gd name="connsiteY40" fmla="*/ 6056886 h 6350923"/>
              <a:gd name="connsiteX41" fmla="*/ 8946415 w 10901897"/>
              <a:gd name="connsiteY41" fmla="*/ 6045937 h 6350923"/>
              <a:gd name="connsiteX42" fmla="*/ 8939487 w 10901897"/>
              <a:gd name="connsiteY42" fmla="*/ 6044601 h 6350923"/>
              <a:gd name="connsiteX43" fmla="*/ 8687743 w 10901897"/>
              <a:gd name="connsiteY43" fmla="*/ 6053392 h 6350923"/>
              <a:gd name="connsiteX44" fmla="*/ 8666518 w 10901897"/>
              <a:gd name="connsiteY44" fmla="*/ 6064332 h 6350923"/>
              <a:gd name="connsiteX45" fmla="*/ 8599556 w 10901897"/>
              <a:gd name="connsiteY45" fmla="*/ 6074238 h 6350923"/>
              <a:gd name="connsiteX46" fmla="*/ 8554411 w 10901897"/>
              <a:gd name="connsiteY46" fmla="*/ 6077280 h 6350923"/>
              <a:gd name="connsiteX47" fmla="*/ 8547844 w 10901897"/>
              <a:gd name="connsiteY47" fmla="*/ 6077219 h 6350923"/>
              <a:gd name="connsiteX48" fmla="*/ 8493261 w 10901897"/>
              <a:gd name="connsiteY48" fmla="*/ 6068767 h 6350923"/>
              <a:gd name="connsiteX49" fmla="*/ 8488390 w 10901897"/>
              <a:gd name="connsiteY49" fmla="*/ 6074154 h 6350923"/>
              <a:gd name="connsiteX50" fmla="*/ 8471586 w 10901897"/>
              <a:gd name="connsiteY50" fmla="*/ 6080058 h 6350923"/>
              <a:gd name="connsiteX51" fmla="*/ 8456812 w 10901897"/>
              <a:gd name="connsiteY51" fmla="*/ 6074349 h 6350923"/>
              <a:gd name="connsiteX52" fmla="*/ 8388259 w 10901897"/>
              <a:gd name="connsiteY52" fmla="*/ 6065645 h 6350923"/>
              <a:gd name="connsiteX53" fmla="*/ 8370697 w 10901897"/>
              <a:gd name="connsiteY53" fmla="*/ 6064463 h 6350923"/>
              <a:gd name="connsiteX54" fmla="*/ 7639559 w 10901897"/>
              <a:gd name="connsiteY54" fmla="*/ 6089995 h 6350923"/>
              <a:gd name="connsiteX55" fmla="*/ 7007522 w 10901897"/>
              <a:gd name="connsiteY55" fmla="*/ 6112066 h 6350923"/>
              <a:gd name="connsiteX56" fmla="*/ 6591224 w 10901897"/>
              <a:gd name="connsiteY56" fmla="*/ 6126604 h 6350923"/>
              <a:gd name="connsiteX57" fmla="*/ 6557964 w 10901897"/>
              <a:gd name="connsiteY57" fmla="*/ 6127945 h 6350923"/>
              <a:gd name="connsiteX58" fmla="*/ 6355814 w 10901897"/>
              <a:gd name="connsiteY58" fmla="*/ 6135090 h 6350923"/>
              <a:gd name="connsiteX59" fmla="*/ 6354404 w 10901897"/>
              <a:gd name="connsiteY59" fmla="*/ 6134874 h 6350923"/>
              <a:gd name="connsiteX60" fmla="*/ 4018045 w 10901897"/>
              <a:gd name="connsiteY60" fmla="*/ 6216461 h 6350923"/>
              <a:gd name="connsiteX61" fmla="*/ 168026 w 10901897"/>
              <a:gd name="connsiteY61" fmla="*/ 6350907 h 6350923"/>
              <a:gd name="connsiteX62" fmla="*/ 130799 w 10901897"/>
              <a:gd name="connsiteY62" fmla="*/ 6311684 h 6350923"/>
              <a:gd name="connsiteX63" fmla="*/ 27661 w 10901897"/>
              <a:gd name="connsiteY63" fmla="*/ 3358200 h 6350923"/>
              <a:gd name="connsiteX64" fmla="*/ 15046 w 10901897"/>
              <a:gd name="connsiteY64" fmla="*/ 2996969 h 6350923"/>
              <a:gd name="connsiteX65" fmla="*/ 0 w 10901897"/>
              <a:gd name="connsiteY65" fmla="*/ 2566101 h 6350923"/>
              <a:gd name="connsiteX66" fmla="*/ 0 w 10901897"/>
              <a:gd name="connsiteY66" fmla="*/ 0 h 6350923"/>
              <a:gd name="connsiteX0" fmla="*/ 0 w 10901897"/>
              <a:gd name="connsiteY0" fmla="*/ 0 h 6350923"/>
              <a:gd name="connsiteX1" fmla="*/ 10786370 w 10901897"/>
              <a:gd name="connsiteY1" fmla="*/ 2620940 h 6350923"/>
              <a:gd name="connsiteX2" fmla="*/ 10798579 w 10901897"/>
              <a:gd name="connsiteY2" fmla="*/ 2970560 h 6350923"/>
              <a:gd name="connsiteX3" fmla="*/ 10901717 w 10901897"/>
              <a:gd name="connsiteY3" fmla="*/ 5924045 h 6350923"/>
              <a:gd name="connsiteX4" fmla="*/ 10901714 w 10901897"/>
              <a:gd name="connsiteY4" fmla="*/ 5924050 h 6350923"/>
              <a:gd name="connsiteX5" fmla="*/ 10901897 w 10901897"/>
              <a:gd name="connsiteY5" fmla="*/ 5929205 h 6350923"/>
              <a:gd name="connsiteX6" fmla="*/ 10893816 w 10901897"/>
              <a:gd name="connsiteY6" fmla="*/ 5943201 h 6350923"/>
              <a:gd name="connsiteX7" fmla="*/ 10887323 w 10901897"/>
              <a:gd name="connsiteY7" fmla="*/ 5958939 h 6350923"/>
              <a:gd name="connsiteX8" fmla="*/ 10881845 w 10901897"/>
              <a:gd name="connsiteY8" fmla="*/ 5963929 h 6350923"/>
              <a:gd name="connsiteX9" fmla="*/ 10876220 w 10901897"/>
              <a:gd name="connsiteY9" fmla="*/ 5973669 h 6350923"/>
              <a:gd name="connsiteX10" fmla="*/ 10867702 w 10901897"/>
              <a:gd name="connsiteY10" fmla="*/ 5973961 h 6350923"/>
              <a:gd name="connsiteX11" fmla="*/ 10857541 w 10901897"/>
              <a:gd name="connsiteY11" fmla="*/ 5977621 h 6350923"/>
              <a:gd name="connsiteX12" fmla="*/ 10832053 w 10901897"/>
              <a:gd name="connsiteY12" fmla="*/ 5978511 h 6350923"/>
              <a:gd name="connsiteX13" fmla="*/ 10831546 w 10901897"/>
              <a:gd name="connsiteY13" fmla="*/ 5979717 h 6350923"/>
              <a:gd name="connsiteX14" fmla="*/ 10791337 w 10901897"/>
              <a:gd name="connsiteY14" fmla="*/ 6008340 h 6350923"/>
              <a:gd name="connsiteX15" fmla="*/ 10711793 w 10901897"/>
              <a:gd name="connsiteY15" fmla="*/ 5982710 h 6350923"/>
              <a:gd name="connsiteX16" fmla="*/ 9935449 w 10901897"/>
              <a:gd name="connsiteY16" fmla="*/ 6009821 h 6350923"/>
              <a:gd name="connsiteX17" fmla="*/ 9922087 w 10901897"/>
              <a:gd name="connsiteY17" fmla="*/ 6014476 h 6350923"/>
              <a:gd name="connsiteX18" fmla="*/ 9889965 w 10901897"/>
              <a:gd name="connsiteY18" fmla="*/ 6019804 h 6350923"/>
              <a:gd name="connsiteX19" fmla="*/ 9757415 w 10901897"/>
              <a:gd name="connsiteY19" fmla="*/ 6025402 h 6350923"/>
              <a:gd name="connsiteX20" fmla="*/ 9679337 w 10901897"/>
              <a:gd name="connsiteY20" fmla="*/ 6032796 h 6350923"/>
              <a:gd name="connsiteX21" fmla="*/ 9651603 w 10901897"/>
              <a:gd name="connsiteY21" fmla="*/ 6041960 h 6350923"/>
              <a:gd name="connsiteX22" fmla="*/ 9611575 w 10901897"/>
              <a:gd name="connsiteY22" fmla="*/ 6050483 h 6350923"/>
              <a:gd name="connsiteX23" fmla="*/ 9542424 w 10901897"/>
              <a:gd name="connsiteY23" fmla="*/ 6070447 h 6350923"/>
              <a:gd name="connsiteX24" fmla="*/ 9475463 w 10901897"/>
              <a:gd name="connsiteY24" fmla="*/ 6080352 h 6350923"/>
              <a:gd name="connsiteX25" fmla="*/ 9430317 w 10901897"/>
              <a:gd name="connsiteY25" fmla="*/ 6083394 h 6350923"/>
              <a:gd name="connsiteX26" fmla="*/ 9423751 w 10901897"/>
              <a:gd name="connsiteY26" fmla="*/ 6083334 h 6350923"/>
              <a:gd name="connsiteX27" fmla="*/ 9369168 w 10901897"/>
              <a:gd name="connsiteY27" fmla="*/ 6074882 h 6350923"/>
              <a:gd name="connsiteX28" fmla="*/ 9364297 w 10901897"/>
              <a:gd name="connsiteY28" fmla="*/ 6080268 h 6350923"/>
              <a:gd name="connsiteX29" fmla="*/ 9347493 w 10901897"/>
              <a:gd name="connsiteY29" fmla="*/ 6086173 h 6350923"/>
              <a:gd name="connsiteX30" fmla="*/ 9332718 w 10901897"/>
              <a:gd name="connsiteY30" fmla="*/ 6080463 h 6350923"/>
              <a:gd name="connsiteX31" fmla="*/ 9264167 w 10901897"/>
              <a:gd name="connsiteY31" fmla="*/ 6071759 h 6350923"/>
              <a:gd name="connsiteX32" fmla="*/ 9164094 w 10901897"/>
              <a:gd name="connsiteY32" fmla="*/ 6065029 h 6350923"/>
              <a:gd name="connsiteX33" fmla="*/ 9148800 w 10901897"/>
              <a:gd name="connsiteY33" fmla="*/ 6059161 h 6350923"/>
              <a:gd name="connsiteX34" fmla="*/ 9050458 w 10901897"/>
              <a:gd name="connsiteY34" fmla="*/ 6046949 h 6350923"/>
              <a:gd name="connsiteX35" fmla="*/ 8999058 w 10901897"/>
              <a:gd name="connsiteY35" fmla="*/ 6046326 h 6350923"/>
              <a:gd name="connsiteX36" fmla="*/ 8993554 w 10901897"/>
              <a:gd name="connsiteY36" fmla="*/ 6052369 h 6350923"/>
              <a:gd name="connsiteX37" fmla="*/ 8978351 w 10901897"/>
              <a:gd name="connsiteY37" fmla="*/ 6051356 h 6350923"/>
              <a:gd name="connsiteX38" fmla="*/ 8974307 w 10901897"/>
              <a:gd name="connsiteY38" fmla="*/ 6052367 h 6350923"/>
              <a:gd name="connsiteX39" fmla="*/ 8951126 w 10901897"/>
              <a:gd name="connsiteY39" fmla="*/ 6056886 h 6350923"/>
              <a:gd name="connsiteX40" fmla="*/ 8946415 w 10901897"/>
              <a:gd name="connsiteY40" fmla="*/ 6045937 h 6350923"/>
              <a:gd name="connsiteX41" fmla="*/ 8939487 w 10901897"/>
              <a:gd name="connsiteY41" fmla="*/ 6044601 h 6350923"/>
              <a:gd name="connsiteX42" fmla="*/ 8687743 w 10901897"/>
              <a:gd name="connsiteY42" fmla="*/ 6053392 h 6350923"/>
              <a:gd name="connsiteX43" fmla="*/ 8666518 w 10901897"/>
              <a:gd name="connsiteY43" fmla="*/ 6064332 h 6350923"/>
              <a:gd name="connsiteX44" fmla="*/ 8599556 w 10901897"/>
              <a:gd name="connsiteY44" fmla="*/ 6074238 h 6350923"/>
              <a:gd name="connsiteX45" fmla="*/ 8554411 w 10901897"/>
              <a:gd name="connsiteY45" fmla="*/ 6077280 h 6350923"/>
              <a:gd name="connsiteX46" fmla="*/ 8547844 w 10901897"/>
              <a:gd name="connsiteY46" fmla="*/ 6077219 h 6350923"/>
              <a:gd name="connsiteX47" fmla="*/ 8493261 w 10901897"/>
              <a:gd name="connsiteY47" fmla="*/ 6068767 h 6350923"/>
              <a:gd name="connsiteX48" fmla="*/ 8488390 w 10901897"/>
              <a:gd name="connsiteY48" fmla="*/ 6074154 h 6350923"/>
              <a:gd name="connsiteX49" fmla="*/ 8471586 w 10901897"/>
              <a:gd name="connsiteY49" fmla="*/ 6080058 h 6350923"/>
              <a:gd name="connsiteX50" fmla="*/ 8456812 w 10901897"/>
              <a:gd name="connsiteY50" fmla="*/ 6074349 h 6350923"/>
              <a:gd name="connsiteX51" fmla="*/ 8388259 w 10901897"/>
              <a:gd name="connsiteY51" fmla="*/ 6065645 h 6350923"/>
              <a:gd name="connsiteX52" fmla="*/ 8370697 w 10901897"/>
              <a:gd name="connsiteY52" fmla="*/ 6064463 h 6350923"/>
              <a:gd name="connsiteX53" fmla="*/ 7639559 w 10901897"/>
              <a:gd name="connsiteY53" fmla="*/ 6089995 h 6350923"/>
              <a:gd name="connsiteX54" fmla="*/ 7007522 w 10901897"/>
              <a:gd name="connsiteY54" fmla="*/ 6112066 h 6350923"/>
              <a:gd name="connsiteX55" fmla="*/ 6591224 w 10901897"/>
              <a:gd name="connsiteY55" fmla="*/ 6126604 h 6350923"/>
              <a:gd name="connsiteX56" fmla="*/ 6557964 w 10901897"/>
              <a:gd name="connsiteY56" fmla="*/ 6127945 h 6350923"/>
              <a:gd name="connsiteX57" fmla="*/ 6355814 w 10901897"/>
              <a:gd name="connsiteY57" fmla="*/ 6135090 h 6350923"/>
              <a:gd name="connsiteX58" fmla="*/ 6354404 w 10901897"/>
              <a:gd name="connsiteY58" fmla="*/ 6134874 h 6350923"/>
              <a:gd name="connsiteX59" fmla="*/ 4018045 w 10901897"/>
              <a:gd name="connsiteY59" fmla="*/ 6216461 h 6350923"/>
              <a:gd name="connsiteX60" fmla="*/ 168026 w 10901897"/>
              <a:gd name="connsiteY60" fmla="*/ 6350907 h 6350923"/>
              <a:gd name="connsiteX61" fmla="*/ 130799 w 10901897"/>
              <a:gd name="connsiteY61" fmla="*/ 6311684 h 6350923"/>
              <a:gd name="connsiteX62" fmla="*/ 27661 w 10901897"/>
              <a:gd name="connsiteY62" fmla="*/ 3358200 h 6350923"/>
              <a:gd name="connsiteX63" fmla="*/ 15046 w 10901897"/>
              <a:gd name="connsiteY63" fmla="*/ 2996969 h 6350923"/>
              <a:gd name="connsiteX64" fmla="*/ 0 w 10901897"/>
              <a:gd name="connsiteY64" fmla="*/ 2566101 h 6350923"/>
              <a:gd name="connsiteX65" fmla="*/ 0 w 10901897"/>
              <a:gd name="connsiteY65" fmla="*/ 0 h 6350923"/>
              <a:gd name="connsiteX0" fmla="*/ 0 w 10901897"/>
              <a:gd name="connsiteY0" fmla="*/ 0 h 3784822"/>
              <a:gd name="connsiteX1" fmla="*/ 10786370 w 10901897"/>
              <a:gd name="connsiteY1" fmla="*/ 54839 h 3784822"/>
              <a:gd name="connsiteX2" fmla="*/ 10798579 w 10901897"/>
              <a:gd name="connsiteY2" fmla="*/ 404459 h 3784822"/>
              <a:gd name="connsiteX3" fmla="*/ 10901717 w 10901897"/>
              <a:gd name="connsiteY3" fmla="*/ 3357944 h 3784822"/>
              <a:gd name="connsiteX4" fmla="*/ 10901714 w 10901897"/>
              <a:gd name="connsiteY4" fmla="*/ 3357949 h 3784822"/>
              <a:gd name="connsiteX5" fmla="*/ 10901897 w 10901897"/>
              <a:gd name="connsiteY5" fmla="*/ 3363104 h 3784822"/>
              <a:gd name="connsiteX6" fmla="*/ 10893816 w 10901897"/>
              <a:gd name="connsiteY6" fmla="*/ 3377100 h 3784822"/>
              <a:gd name="connsiteX7" fmla="*/ 10887323 w 10901897"/>
              <a:gd name="connsiteY7" fmla="*/ 3392838 h 3784822"/>
              <a:gd name="connsiteX8" fmla="*/ 10881845 w 10901897"/>
              <a:gd name="connsiteY8" fmla="*/ 3397828 h 3784822"/>
              <a:gd name="connsiteX9" fmla="*/ 10876220 w 10901897"/>
              <a:gd name="connsiteY9" fmla="*/ 3407568 h 3784822"/>
              <a:gd name="connsiteX10" fmla="*/ 10867702 w 10901897"/>
              <a:gd name="connsiteY10" fmla="*/ 3407860 h 3784822"/>
              <a:gd name="connsiteX11" fmla="*/ 10857541 w 10901897"/>
              <a:gd name="connsiteY11" fmla="*/ 3411520 h 3784822"/>
              <a:gd name="connsiteX12" fmla="*/ 10832053 w 10901897"/>
              <a:gd name="connsiteY12" fmla="*/ 3412410 h 3784822"/>
              <a:gd name="connsiteX13" fmla="*/ 10831546 w 10901897"/>
              <a:gd name="connsiteY13" fmla="*/ 3413616 h 3784822"/>
              <a:gd name="connsiteX14" fmla="*/ 10791337 w 10901897"/>
              <a:gd name="connsiteY14" fmla="*/ 3442239 h 3784822"/>
              <a:gd name="connsiteX15" fmla="*/ 10711793 w 10901897"/>
              <a:gd name="connsiteY15" fmla="*/ 3416609 h 3784822"/>
              <a:gd name="connsiteX16" fmla="*/ 9935449 w 10901897"/>
              <a:gd name="connsiteY16" fmla="*/ 3443720 h 3784822"/>
              <a:gd name="connsiteX17" fmla="*/ 9922087 w 10901897"/>
              <a:gd name="connsiteY17" fmla="*/ 3448375 h 3784822"/>
              <a:gd name="connsiteX18" fmla="*/ 9889965 w 10901897"/>
              <a:gd name="connsiteY18" fmla="*/ 3453703 h 3784822"/>
              <a:gd name="connsiteX19" fmla="*/ 9757415 w 10901897"/>
              <a:gd name="connsiteY19" fmla="*/ 3459301 h 3784822"/>
              <a:gd name="connsiteX20" fmla="*/ 9679337 w 10901897"/>
              <a:gd name="connsiteY20" fmla="*/ 3466695 h 3784822"/>
              <a:gd name="connsiteX21" fmla="*/ 9651603 w 10901897"/>
              <a:gd name="connsiteY21" fmla="*/ 3475859 h 3784822"/>
              <a:gd name="connsiteX22" fmla="*/ 9611575 w 10901897"/>
              <a:gd name="connsiteY22" fmla="*/ 3484382 h 3784822"/>
              <a:gd name="connsiteX23" fmla="*/ 9542424 w 10901897"/>
              <a:gd name="connsiteY23" fmla="*/ 3504346 h 3784822"/>
              <a:gd name="connsiteX24" fmla="*/ 9475463 w 10901897"/>
              <a:gd name="connsiteY24" fmla="*/ 3514251 h 3784822"/>
              <a:gd name="connsiteX25" fmla="*/ 9430317 w 10901897"/>
              <a:gd name="connsiteY25" fmla="*/ 3517293 h 3784822"/>
              <a:gd name="connsiteX26" fmla="*/ 9423751 w 10901897"/>
              <a:gd name="connsiteY26" fmla="*/ 3517233 h 3784822"/>
              <a:gd name="connsiteX27" fmla="*/ 9369168 w 10901897"/>
              <a:gd name="connsiteY27" fmla="*/ 3508781 h 3784822"/>
              <a:gd name="connsiteX28" fmla="*/ 9364297 w 10901897"/>
              <a:gd name="connsiteY28" fmla="*/ 3514167 h 3784822"/>
              <a:gd name="connsiteX29" fmla="*/ 9347493 w 10901897"/>
              <a:gd name="connsiteY29" fmla="*/ 3520072 h 3784822"/>
              <a:gd name="connsiteX30" fmla="*/ 9332718 w 10901897"/>
              <a:gd name="connsiteY30" fmla="*/ 3514362 h 3784822"/>
              <a:gd name="connsiteX31" fmla="*/ 9264167 w 10901897"/>
              <a:gd name="connsiteY31" fmla="*/ 3505658 h 3784822"/>
              <a:gd name="connsiteX32" fmla="*/ 9164094 w 10901897"/>
              <a:gd name="connsiteY32" fmla="*/ 3498928 h 3784822"/>
              <a:gd name="connsiteX33" fmla="*/ 9148800 w 10901897"/>
              <a:gd name="connsiteY33" fmla="*/ 3493060 h 3784822"/>
              <a:gd name="connsiteX34" fmla="*/ 9050458 w 10901897"/>
              <a:gd name="connsiteY34" fmla="*/ 3480848 h 3784822"/>
              <a:gd name="connsiteX35" fmla="*/ 8999058 w 10901897"/>
              <a:gd name="connsiteY35" fmla="*/ 3480225 h 3784822"/>
              <a:gd name="connsiteX36" fmla="*/ 8993554 w 10901897"/>
              <a:gd name="connsiteY36" fmla="*/ 3486268 h 3784822"/>
              <a:gd name="connsiteX37" fmla="*/ 8978351 w 10901897"/>
              <a:gd name="connsiteY37" fmla="*/ 3485255 h 3784822"/>
              <a:gd name="connsiteX38" fmla="*/ 8974307 w 10901897"/>
              <a:gd name="connsiteY38" fmla="*/ 3486266 h 3784822"/>
              <a:gd name="connsiteX39" fmla="*/ 8951126 w 10901897"/>
              <a:gd name="connsiteY39" fmla="*/ 3490785 h 3784822"/>
              <a:gd name="connsiteX40" fmla="*/ 8946415 w 10901897"/>
              <a:gd name="connsiteY40" fmla="*/ 3479836 h 3784822"/>
              <a:gd name="connsiteX41" fmla="*/ 8939487 w 10901897"/>
              <a:gd name="connsiteY41" fmla="*/ 3478500 h 3784822"/>
              <a:gd name="connsiteX42" fmla="*/ 8687743 w 10901897"/>
              <a:gd name="connsiteY42" fmla="*/ 3487291 h 3784822"/>
              <a:gd name="connsiteX43" fmla="*/ 8666518 w 10901897"/>
              <a:gd name="connsiteY43" fmla="*/ 3498231 h 3784822"/>
              <a:gd name="connsiteX44" fmla="*/ 8599556 w 10901897"/>
              <a:gd name="connsiteY44" fmla="*/ 3508137 h 3784822"/>
              <a:gd name="connsiteX45" fmla="*/ 8554411 w 10901897"/>
              <a:gd name="connsiteY45" fmla="*/ 3511179 h 3784822"/>
              <a:gd name="connsiteX46" fmla="*/ 8547844 w 10901897"/>
              <a:gd name="connsiteY46" fmla="*/ 3511118 h 3784822"/>
              <a:gd name="connsiteX47" fmla="*/ 8493261 w 10901897"/>
              <a:gd name="connsiteY47" fmla="*/ 3502666 h 3784822"/>
              <a:gd name="connsiteX48" fmla="*/ 8488390 w 10901897"/>
              <a:gd name="connsiteY48" fmla="*/ 3508053 h 3784822"/>
              <a:gd name="connsiteX49" fmla="*/ 8471586 w 10901897"/>
              <a:gd name="connsiteY49" fmla="*/ 3513957 h 3784822"/>
              <a:gd name="connsiteX50" fmla="*/ 8456812 w 10901897"/>
              <a:gd name="connsiteY50" fmla="*/ 3508248 h 3784822"/>
              <a:gd name="connsiteX51" fmla="*/ 8388259 w 10901897"/>
              <a:gd name="connsiteY51" fmla="*/ 3499544 h 3784822"/>
              <a:gd name="connsiteX52" fmla="*/ 8370697 w 10901897"/>
              <a:gd name="connsiteY52" fmla="*/ 3498362 h 3784822"/>
              <a:gd name="connsiteX53" fmla="*/ 7639559 w 10901897"/>
              <a:gd name="connsiteY53" fmla="*/ 3523894 h 3784822"/>
              <a:gd name="connsiteX54" fmla="*/ 7007522 w 10901897"/>
              <a:gd name="connsiteY54" fmla="*/ 3545965 h 3784822"/>
              <a:gd name="connsiteX55" fmla="*/ 6591224 w 10901897"/>
              <a:gd name="connsiteY55" fmla="*/ 3560503 h 3784822"/>
              <a:gd name="connsiteX56" fmla="*/ 6557964 w 10901897"/>
              <a:gd name="connsiteY56" fmla="*/ 3561844 h 3784822"/>
              <a:gd name="connsiteX57" fmla="*/ 6355814 w 10901897"/>
              <a:gd name="connsiteY57" fmla="*/ 3568989 h 3784822"/>
              <a:gd name="connsiteX58" fmla="*/ 6354404 w 10901897"/>
              <a:gd name="connsiteY58" fmla="*/ 3568773 h 3784822"/>
              <a:gd name="connsiteX59" fmla="*/ 4018045 w 10901897"/>
              <a:gd name="connsiteY59" fmla="*/ 3650360 h 3784822"/>
              <a:gd name="connsiteX60" fmla="*/ 168026 w 10901897"/>
              <a:gd name="connsiteY60" fmla="*/ 3784806 h 3784822"/>
              <a:gd name="connsiteX61" fmla="*/ 130799 w 10901897"/>
              <a:gd name="connsiteY61" fmla="*/ 3745583 h 3784822"/>
              <a:gd name="connsiteX62" fmla="*/ 27661 w 10901897"/>
              <a:gd name="connsiteY62" fmla="*/ 792099 h 3784822"/>
              <a:gd name="connsiteX63" fmla="*/ 15046 w 10901897"/>
              <a:gd name="connsiteY63" fmla="*/ 430868 h 3784822"/>
              <a:gd name="connsiteX64" fmla="*/ 0 w 10901897"/>
              <a:gd name="connsiteY64" fmla="*/ 0 h 378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901897" h="3784822">
                <a:moveTo>
                  <a:pt x="0" y="0"/>
                </a:moveTo>
                <a:lnTo>
                  <a:pt x="10786370" y="54839"/>
                </a:lnTo>
                <a:lnTo>
                  <a:pt x="10798579" y="404459"/>
                </a:lnTo>
                <a:lnTo>
                  <a:pt x="10901717" y="3357944"/>
                </a:lnTo>
                <a:cubicBezTo>
                  <a:pt x="10901716" y="3357946"/>
                  <a:pt x="10901715" y="3357947"/>
                  <a:pt x="10901714" y="3357949"/>
                </a:cubicBezTo>
                <a:lnTo>
                  <a:pt x="10901897" y="3363104"/>
                </a:lnTo>
                <a:lnTo>
                  <a:pt x="10893816" y="3377100"/>
                </a:lnTo>
                <a:lnTo>
                  <a:pt x="10887323" y="3392838"/>
                </a:lnTo>
                <a:lnTo>
                  <a:pt x="10881845" y="3397828"/>
                </a:lnTo>
                <a:lnTo>
                  <a:pt x="10876220" y="3407568"/>
                </a:lnTo>
                <a:lnTo>
                  <a:pt x="10867702" y="3407860"/>
                </a:lnTo>
                <a:lnTo>
                  <a:pt x="10857541" y="3411520"/>
                </a:lnTo>
                <a:lnTo>
                  <a:pt x="10832053" y="3412410"/>
                </a:lnTo>
                <a:lnTo>
                  <a:pt x="10831546" y="3413616"/>
                </a:lnTo>
                <a:cubicBezTo>
                  <a:pt x="10830474" y="3428173"/>
                  <a:pt x="10849082" y="3440222"/>
                  <a:pt x="10791337" y="3442239"/>
                </a:cubicBezTo>
                <a:lnTo>
                  <a:pt x="10711793" y="3416609"/>
                </a:lnTo>
                <a:lnTo>
                  <a:pt x="9935449" y="3443720"/>
                </a:lnTo>
                <a:lnTo>
                  <a:pt x="9922087" y="3448375"/>
                </a:lnTo>
                <a:cubicBezTo>
                  <a:pt x="9914905" y="3450370"/>
                  <a:pt x="9905005" y="3452335"/>
                  <a:pt x="9889965" y="3453703"/>
                </a:cubicBezTo>
                <a:cubicBezTo>
                  <a:pt x="9852034" y="3441054"/>
                  <a:pt x="9804605" y="3476443"/>
                  <a:pt x="9757415" y="3459301"/>
                </a:cubicBezTo>
                <a:cubicBezTo>
                  <a:pt x="9740263" y="3455349"/>
                  <a:pt x="9688392" y="3457516"/>
                  <a:pt x="9679337" y="3466695"/>
                </a:cubicBezTo>
                <a:cubicBezTo>
                  <a:pt x="9668677" y="3468953"/>
                  <a:pt x="9655780" y="3466201"/>
                  <a:pt x="9651603" y="3475859"/>
                </a:cubicBezTo>
                <a:cubicBezTo>
                  <a:pt x="9644330" y="3487550"/>
                  <a:pt x="9605022" y="3471055"/>
                  <a:pt x="9611575" y="3484382"/>
                </a:cubicBezTo>
                <a:cubicBezTo>
                  <a:pt x="9583699" y="3473111"/>
                  <a:pt x="9564458" y="3497726"/>
                  <a:pt x="9542424" y="3504346"/>
                </a:cubicBezTo>
                <a:lnTo>
                  <a:pt x="9475463" y="3514251"/>
                </a:lnTo>
                <a:lnTo>
                  <a:pt x="9430317" y="3517293"/>
                </a:lnTo>
                <a:lnTo>
                  <a:pt x="9423751" y="3517233"/>
                </a:lnTo>
                <a:lnTo>
                  <a:pt x="9369168" y="3508781"/>
                </a:lnTo>
                <a:cubicBezTo>
                  <a:pt x="9367971" y="3510714"/>
                  <a:pt x="9366331" y="3512530"/>
                  <a:pt x="9364297" y="3514167"/>
                </a:cubicBezTo>
                <a:lnTo>
                  <a:pt x="9347493" y="3520072"/>
                </a:lnTo>
                <a:lnTo>
                  <a:pt x="9332718" y="3514362"/>
                </a:lnTo>
                <a:lnTo>
                  <a:pt x="9264167" y="3505658"/>
                </a:lnTo>
                <a:lnTo>
                  <a:pt x="9164094" y="3498928"/>
                </a:lnTo>
                <a:lnTo>
                  <a:pt x="9148800" y="3493060"/>
                </a:lnTo>
                <a:cubicBezTo>
                  <a:pt x="9114162" y="3487240"/>
                  <a:pt x="9072940" y="3495967"/>
                  <a:pt x="9050458" y="3480848"/>
                </a:cubicBezTo>
                <a:lnTo>
                  <a:pt x="8999058" y="3480225"/>
                </a:lnTo>
                <a:lnTo>
                  <a:pt x="8993554" y="3486268"/>
                </a:lnTo>
                <a:lnTo>
                  <a:pt x="8978351" y="3485255"/>
                </a:lnTo>
                <a:lnTo>
                  <a:pt x="8974307" y="3486266"/>
                </a:lnTo>
                <a:cubicBezTo>
                  <a:pt x="8966590" y="3488228"/>
                  <a:pt x="8958927" y="3489959"/>
                  <a:pt x="8951126" y="3490785"/>
                </a:cubicBezTo>
                <a:cubicBezTo>
                  <a:pt x="8951758" y="3485238"/>
                  <a:pt x="8949842" y="3481846"/>
                  <a:pt x="8946415" y="3479836"/>
                </a:cubicBezTo>
                <a:lnTo>
                  <a:pt x="8939487" y="3478500"/>
                </a:lnTo>
                <a:lnTo>
                  <a:pt x="8687743" y="3487291"/>
                </a:lnTo>
                <a:lnTo>
                  <a:pt x="8666518" y="3498231"/>
                </a:lnTo>
                <a:lnTo>
                  <a:pt x="8599556" y="3508137"/>
                </a:lnTo>
                <a:lnTo>
                  <a:pt x="8554411" y="3511179"/>
                </a:lnTo>
                <a:lnTo>
                  <a:pt x="8547844" y="3511118"/>
                </a:lnTo>
                <a:lnTo>
                  <a:pt x="8493261" y="3502666"/>
                </a:lnTo>
                <a:cubicBezTo>
                  <a:pt x="8492064" y="3504598"/>
                  <a:pt x="8490425" y="3506416"/>
                  <a:pt x="8488390" y="3508053"/>
                </a:cubicBezTo>
                <a:lnTo>
                  <a:pt x="8471586" y="3513957"/>
                </a:lnTo>
                <a:lnTo>
                  <a:pt x="8456812" y="3508248"/>
                </a:lnTo>
                <a:lnTo>
                  <a:pt x="8388259" y="3499544"/>
                </a:lnTo>
                <a:lnTo>
                  <a:pt x="8370697" y="3498362"/>
                </a:lnTo>
                <a:lnTo>
                  <a:pt x="7639559" y="3523894"/>
                </a:lnTo>
                <a:lnTo>
                  <a:pt x="7007522" y="3545965"/>
                </a:lnTo>
                <a:lnTo>
                  <a:pt x="6591224" y="3560503"/>
                </a:lnTo>
                <a:lnTo>
                  <a:pt x="6557964" y="3561844"/>
                </a:lnTo>
                <a:cubicBezTo>
                  <a:pt x="6565626" y="3569808"/>
                  <a:pt x="6411601" y="3573816"/>
                  <a:pt x="6355814" y="3568989"/>
                </a:cubicBezTo>
                <a:lnTo>
                  <a:pt x="6354404" y="3568773"/>
                </a:lnTo>
                <a:lnTo>
                  <a:pt x="4018045" y="3650360"/>
                </a:lnTo>
                <a:lnTo>
                  <a:pt x="168026" y="3784806"/>
                </a:lnTo>
                <a:cubicBezTo>
                  <a:pt x="148265" y="3785434"/>
                  <a:pt x="131630" y="3767909"/>
                  <a:pt x="130799" y="3745583"/>
                </a:cubicBezTo>
                <a:lnTo>
                  <a:pt x="27661" y="792099"/>
                </a:lnTo>
                <a:lnTo>
                  <a:pt x="15046" y="430868"/>
                </a:lnTo>
                <a:lnTo>
                  <a:pt x="0" y="0"/>
                </a:lnTo>
                <a:close/>
              </a:path>
            </a:pathLst>
          </a:custGeom>
          <a:gradFill>
            <a:gsLst>
              <a:gs pos="0">
                <a:srgbClr val="000000">
                  <a:alpha val="50000"/>
                </a:srgbClr>
              </a:gs>
              <a:gs pos="44000">
                <a:srgbClr val="000000">
                  <a:alpha val="0"/>
                </a:srgbClr>
              </a:gs>
              <a:gs pos="20000">
                <a:srgbClr val="000000">
                  <a:alpha val="37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4A117E-AD48-4A5A-01F8-32B3275041C9}"/>
              </a:ext>
            </a:extLst>
          </p:cNvPr>
          <p:cNvSpPr>
            <a:spLocks noGrp="1"/>
          </p:cNvSpPr>
          <p:nvPr>
            <p:ph type="ctrTitle"/>
          </p:nvPr>
        </p:nvSpPr>
        <p:spPr>
          <a:xfrm>
            <a:off x="6096000" y="1943098"/>
            <a:ext cx="5410200" cy="3184241"/>
          </a:xfrm>
        </p:spPr>
        <p:txBody>
          <a:bodyPr>
            <a:normAutofit/>
          </a:bodyPr>
          <a:lstStyle/>
          <a:p>
            <a:pPr algn="r">
              <a:lnSpc>
                <a:spcPct val="110000"/>
              </a:lnSpc>
            </a:pPr>
            <a:r>
              <a:rPr lang="en-GB" sz="3000"/>
              <a:t>BSc Hons Computer Game Design and Development</a:t>
            </a:r>
            <a:br>
              <a:rPr lang="en-GB" sz="3000"/>
            </a:br>
            <a:br>
              <a:rPr lang="en-GB" sz="3000"/>
            </a:br>
            <a:r>
              <a:rPr lang="en-GB" sz="3000"/>
              <a:t>GDV4000 Introduction to Games Industry Practice </a:t>
            </a:r>
            <a:br>
              <a:rPr lang="en-GB" sz="3000"/>
            </a:br>
            <a:endParaRPr lang="en-GB" sz="3000"/>
          </a:p>
        </p:txBody>
      </p:sp>
      <p:sp>
        <p:nvSpPr>
          <p:cNvPr id="3" name="Subtitle 2">
            <a:extLst>
              <a:ext uri="{FF2B5EF4-FFF2-40B4-BE49-F238E27FC236}">
                <a16:creationId xmlns:a16="http://schemas.microsoft.com/office/drawing/2014/main" id="{3611210A-33EA-A714-6471-CCDE0FE7C165}"/>
              </a:ext>
            </a:extLst>
          </p:cNvPr>
          <p:cNvSpPr>
            <a:spLocks noGrp="1"/>
          </p:cNvSpPr>
          <p:nvPr>
            <p:ph type="subTitle" idx="1"/>
          </p:nvPr>
        </p:nvSpPr>
        <p:spPr>
          <a:xfrm>
            <a:off x="5187411" y="5390539"/>
            <a:ext cx="5250013" cy="634245"/>
          </a:xfrm>
        </p:spPr>
        <p:txBody>
          <a:bodyPr>
            <a:normAutofit/>
          </a:bodyPr>
          <a:lstStyle/>
          <a:p>
            <a:pPr algn="r">
              <a:lnSpc>
                <a:spcPct val="110000"/>
              </a:lnSpc>
            </a:pPr>
            <a:r>
              <a:rPr lang="en-GB">
                <a:solidFill>
                  <a:srgbClr val="FFFFFF"/>
                </a:solidFill>
              </a:rPr>
              <a:t>Game Development Process – The Game Design Document</a:t>
            </a:r>
          </a:p>
        </p:txBody>
      </p:sp>
      <p:grpSp>
        <p:nvGrpSpPr>
          <p:cNvPr id="17" name="Group 16">
            <a:extLst>
              <a:ext uri="{FF2B5EF4-FFF2-40B4-BE49-F238E27FC236}">
                <a16:creationId xmlns:a16="http://schemas.microsoft.com/office/drawing/2014/main" id="{1F91EA59-6DC9-4DBE-A695-5C34F3589C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29151E3D-CEBB-4AB7-BD15-2F43F55610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9D37F7F1-C11D-4C2D-8852-2F971134B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D65196-FEF1-4579-A9A6-33918DD8A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B543613-5075-431D-A2F8-1E9DB45FB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1793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1BA0-9D8A-9D98-2594-4A52A1E4D8E8}"/>
              </a:ext>
            </a:extLst>
          </p:cNvPr>
          <p:cNvSpPr>
            <a:spLocks noGrp="1"/>
          </p:cNvSpPr>
          <p:nvPr>
            <p:ph type="title"/>
          </p:nvPr>
        </p:nvSpPr>
        <p:spPr>
          <a:xfrm>
            <a:off x="1219201" y="391504"/>
            <a:ext cx="9493249" cy="769082"/>
          </a:xfrm>
        </p:spPr>
        <p:txBody>
          <a:bodyPr>
            <a:normAutofit/>
          </a:bodyPr>
          <a:lstStyle/>
          <a:p>
            <a:r>
              <a:rPr lang="en-GB" dirty="0"/>
              <a:t>Creating a Game Design Document</a:t>
            </a:r>
          </a:p>
        </p:txBody>
      </p:sp>
      <p:sp>
        <p:nvSpPr>
          <p:cNvPr id="3" name="Content Placeholder 2">
            <a:extLst>
              <a:ext uri="{FF2B5EF4-FFF2-40B4-BE49-F238E27FC236}">
                <a16:creationId xmlns:a16="http://schemas.microsoft.com/office/drawing/2014/main" id="{21EE5A8E-ADA8-4435-763C-B778C6746FD1}"/>
              </a:ext>
            </a:extLst>
          </p:cNvPr>
          <p:cNvSpPr>
            <a:spLocks noGrp="1"/>
          </p:cNvSpPr>
          <p:nvPr>
            <p:ph idx="1"/>
          </p:nvPr>
        </p:nvSpPr>
        <p:spPr>
          <a:xfrm>
            <a:off x="1219200" y="1288074"/>
            <a:ext cx="9493250" cy="4884126"/>
          </a:xfrm>
        </p:spPr>
        <p:txBody>
          <a:bodyPr/>
          <a:lstStyle/>
          <a:p>
            <a:r>
              <a:rPr lang="en-GB" b="1" dirty="0"/>
              <a:t>What is in a Design Document?</a:t>
            </a:r>
          </a:p>
          <a:p>
            <a:pPr marL="0" indent="0">
              <a:buNone/>
            </a:pPr>
            <a:r>
              <a:rPr lang="en-GB" dirty="0"/>
              <a:t>The design documentation of a game spans everything from the concept to the production planning. The main documents are:</a:t>
            </a:r>
          </a:p>
          <a:p>
            <a:pPr marL="342900" indent="-342900">
              <a:buFont typeface="+mj-lt"/>
              <a:buAutoNum type="arabicPeriod"/>
            </a:pPr>
            <a:r>
              <a:rPr lang="en-GB" dirty="0"/>
              <a:t>Initial Concept/ Proposal (internal)</a:t>
            </a:r>
          </a:p>
          <a:p>
            <a:pPr marL="342900" indent="-342900">
              <a:buFont typeface="+mj-lt"/>
              <a:buAutoNum type="arabicPeriod"/>
            </a:pPr>
            <a:r>
              <a:rPr lang="en-GB" dirty="0"/>
              <a:t>The Pitch Document</a:t>
            </a:r>
          </a:p>
          <a:p>
            <a:pPr marL="342900" indent="-342900">
              <a:buFont typeface="+mj-lt"/>
              <a:buAutoNum type="arabicPeriod"/>
            </a:pPr>
            <a:r>
              <a:rPr lang="en-GB" dirty="0"/>
              <a:t>Game Design (</a:t>
            </a:r>
            <a:r>
              <a:rPr lang="en-GB" b="1" dirty="0"/>
              <a:t>What</a:t>
            </a:r>
            <a:r>
              <a:rPr lang="en-GB" dirty="0"/>
              <a:t> is in the game – written from the perspective of the </a:t>
            </a:r>
            <a:r>
              <a:rPr lang="en-GB" b="1" dirty="0"/>
              <a:t>player</a:t>
            </a:r>
            <a:r>
              <a:rPr lang="en-GB" dirty="0"/>
              <a:t>)</a:t>
            </a:r>
          </a:p>
          <a:p>
            <a:pPr marL="342900" indent="-342900">
              <a:buFont typeface="+mj-lt"/>
              <a:buAutoNum type="arabicPeriod"/>
            </a:pPr>
            <a:r>
              <a:rPr lang="en-GB" dirty="0"/>
              <a:t>Technical Specification (</a:t>
            </a:r>
            <a:r>
              <a:rPr lang="en-GB" b="1" dirty="0"/>
              <a:t>how</a:t>
            </a:r>
            <a:r>
              <a:rPr lang="en-GB" dirty="0"/>
              <a:t> things are implemented – system view)</a:t>
            </a:r>
          </a:p>
          <a:p>
            <a:pPr marL="342900" indent="-342900">
              <a:buFont typeface="+mj-lt"/>
              <a:buAutoNum type="arabicPeriod"/>
            </a:pPr>
            <a:r>
              <a:rPr lang="en-GB" dirty="0"/>
              <a:t>Production Documentation (project planning/ schedules)</a:t>
            </a:r>
          </a:p>
          <a:p>
            <a:pPr marL="0" indent="0">
              <a:buNone/>
            </a:pPr>
            <a:r>
              <a:rPr lang="en-GB" dirty="0"/>
              <a:t>In each case, it is important to follow guidelines, as design documents can vary in length and clarity, depending on the developer and the game.</a:t>
            </a:r>
          </a:p>
          <a:p>
            <a:pPr marL="0" indent="0">
              <a:buNone/>
            </a:pPr>
            <a:r>
              <a:rPr lang="en-GB" dirty="0"/>
              <a:t>Guidelines help to ensure consistency and make the documentation easier to follow, with less uncertainty during implementation.</a:t>
            </a:r>
            <a:endParaRPr lang="en-GB" b="1" dirty="0"/>
          </a:p>
        </p:txBody>
      </p:sp>
      <p:sp>
        <p:nvSpPr>
          <p:cNvPr id="8" name="Oval 7">
            <a:extLst>
              <a:ext uri="{FF2B5EF4-FFF2-40B4-BE49-F238E27FC236}">
                <a16:creationId xmlns:a16="http://schemas.microsoft.com/office/drawing/2014/main" id="{8A73ADEF-2103-80E9-43CD-BA64AB7F71EC}"/>
              </a:ext>
            </a:extLst>
          </p:cNvPr>
          <p:cNvSpPr/>
          <p:nvPr/>
        </p:nvSpPr>
        <p:spPr>
          <a:xfrm>
            <a:off x="1479550" y="3255264"/>
            <a:ext cx="1531874" cy="4192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185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C791-F8D7-C98A-7C13-C52DCBA55841}"/>
              </a:ext>
            </a:extLst>
          </p:cNvPr>
          <p:cNvSpPr>
            <a:spLocks noGrp="1"/>
          </p:cNvSpPr>
          <p:nvPr>
            <p:ph type="title"/>
          </p:nvPr>
        </p:nvSpPr>
        <p:spPr>
          <a:xfrm>
            <a:off x="1219200" y="365125"/>
            <a:ext cx="9493249" cy="783943"/>
          </a:xfrm>
        </p:spPr>
        <p:txBody>
          <a:bodyPr>
            <a:normAutofit/>
          </a:bodyPr>
          <a:lstStyle/>
          <a:p>
            <a:r>
              <a:rPr lang="en-GB" dirty="0"/>
              <a:t>Creating a Game Design Document</a:t>
            </a:r>
          </a:p>
        </p:txBody>
      </p:sp>
      <p:sp>
        <p:nvSpPr>
          <p:cNvPr id="3" name="Content Placeholder 2">
            <a:extLst>
              <a:ext uri="{FF2B5EF4-FFF2-40B4-BE49-F238E27FC236}">
                <a16:creationId xmlns:a16="http://schemas.microsoft.com/office/drawing/2014/main" id="{485ABBD0-398B-3F27-50FE-B4897405C60C}"/>
              </a:ext>
            </a:extLst>
          </p:cNvPr>
          <p:cNvSpPr>
            <a:spLocks noGrp="1"/>
          </p:cNvSpPr>
          <p:nvPr>
            <p:ph idx="1"/>
          </p:nvPr>
        </p:nvSpPr>
        <p:spPr>
          <a:xfrm>
            <a:off x="743712" y="1223264"/>
            <a:ext cx="10245344" cy="5315712"/>
          </a:xfrm>
        </p:spPr>
        <p:txBody>
          <a:bodyPr>
            <a:normAutofit fontScale="92500"/>
          </a:bodyPr>
          <a:lstStyle/>
          <a:p>
            <a:r>
              <a:rPr lang="en-GB"/>
              <a:t>The Game Design Document</a:t>
            </a:r>
          </a:p>
          <a:p>
            <a:pPr marL="0" indent="0">
              <a:buNone/>
            </a:pPr>
            <a:r>
              <a:rPr lang="en-GB"/>
              <a:t>The purpose of the game design document is to set out exactly </a:t>
            </a:r>
            <a:r>
              <a:rPr lang="en-GB" b="1"/>
              <a:t>what </a:t>
            </a:r>
            <a:r>
              <a:rPr lang="en-GB"/>
              <a:t>is in the game. This can also be referred to as the </a:t>
            </a:r>
            <a:r>
              <a:rPr lang="en-GB" i="1"/>
              <a:t>functional design</a:t>
            </a:r>
            <a:r>
              <a:rPr lang="en-GB"/>
              <a:t>.</a:t>
            </a:r>
          </a:p>
          <a:p>
            <a:pPr marL="0" indent="0">
              <a:buNone/>
            </a:pPr>
            <a:r>
              <a:rPr lang="en-GB"/>
              <a:t>It is written from the </a:t>
            </a:r>
            <a:r>
              <a:rPr lang="en-GB" b="1"/>
              <a:t>player’s</a:t>
            </a:r>
            <a:r>
              <a:rPr lang="en-GB"/>
              <a:t> perspective, in the context of the game’s environment.</a:t>
            </a:r>
          </a:p>
          <a:p>
            <a:pPr marL="0" indent="0">
              <a:buNone/>
            </a:pPr>
            <a:r>
              <a:rPr lang="en-GB"/>
              <a:t>It is </a:t>
            </a:r>
            <a:r>
              <a:rPr lang="en-GB" b="1"/>
              <a:t>not</a:t>
            </a:r>
            <a:r>
              <a:rPr lang="en-GB"/>
              <a:t> a pitch document. Its job is not to </a:t>
            </a:r>
            <a:r>
              <a:rPr lang="en-GB" i="1"/>
              <a:t>sell</a:t>
            </a:r>
            <a:r>
              <a:rPr lang="en-GB"/>
              <a:t> the game, but to elaborate on each aspect of the game, demonstrating how the intended game will fulfil the original vision/ game pillars.</a:t>
            </a:r>
          </a:p>
          <a:p>
            <a:pPr marL="0" indent="0">
              <a:buNone/>
            </a:pPr>
            <a:r>
              <a:rPr lang="en-GB"/>
              <a:t>The Game Design can consist of the following sections:</a:t>
            </a:r>
          </a:p>
          <a:p>
            <a:r>
              <a:rPr lang="en-GB" b="1"/>
              <a:t>Story (if relevant)</a:t>
            </a:r>
          </a:p>
          <a:p>
            <a:r>
              <a:rPr lang="en-GB" b="1"/>
              <a:t>Game Mechanics</a:t>
            </a:r>
          </a:p>
          <a:p>
            <a:r>
              <a:rPr lang="en-GB" b="1"/>
              <a:t>Internal Economy</a:t>
            </a:r>
          </a:p>
          <a:p>
            <a:r>
              <a:rPr lang="en-GB" b="1"/>
              <a:t>User Interface</a:t>
            </a:r>
          </a:p>
          <a:p>
            <a:r>
              <a:rPr lang="en-GB" b="1"/>
              <a:t>Art + Video</a:t>
            </a:r>
          </a:p>
          <a:p>
            <a:r>
              <a:rPr lang="en-GB" b="1"/>
              <a:t>Sound + Music</a:t>
            </a:r>
          </a:p>
          <a:p>
            <a:r>
              <a:rPr lang="en-GB" b="1"/>
              <a:t>Level Requirements</a:t>
            </a:r>
            <a:r>
              <a:rPr lang="en-GB"/>
              <a:t> </a:t>
            </a:r>
            <a:endParaRPr lang="en-GB" dirty="0"/>
          </a:p>
        </p:txBody>
      </p:sp>
    </p:spTree>
    <p:extLst>
      <p:ext uri="{BB962C8B-B14F-4D97-AF65-F5344CB8AC3E}">
        <p14:creationId xmlns:p14="http://schemas.microsoft.com/office/powerpoint/2010/main" val="3056477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B3F1-20B3-63B4-5FC6-05FD2F891BA1}"/>
              </a:ext>
            </a:extLst>
          </p:cNvPr>
          <p:cNvSpPr>
            <a:spLocks noGrp="1"/>
          </p:cNvSpPr>
          <p:nvPr>
            <p:ph type="title"/>
          </p:nvPr>
        </p:nvSpPr>
        <p:spPr>
          <a:xfrm>
            <a:off x="1219200" y="365126"/>
            <a:ext cx="9493249" cy="795460"/>
          </a:xfrm>
        </p:spPr>
        <p:txBody>
          <a:bodyPr/>
          <a:lstStyle/>
          <a:p>
            <a:r>
              <a:rPr lang="en-GB"/>
              <a:t>Creating the Game Design Document</a:t>
            </a:r>
            <a:endParaRPr lang="en-GB" dirty="0"/>
          </a:p>
        </p:txBody>
      </p:sp>
      <p:sp>
        <p:nvSpPr>
          <p:cNvPr id="3" name="Content Placeholder 2">
            <a:extLst>
              <a:ext uri="{FF2B5EF4-FFF2-40B4-BE49-F238E27FC236}">
                <a16:creationId xmlns:a16="http://schemas.microsoft.com/office/drawing/2014/main" id="{4026F5E8-137A-F26C-34DE-583B031896FA}"/>
              </a:ext>
            </a:extLst>
          </p:cNvPr>
          <p:cNvSpPr>
            <a:spLocks noGrp="1"/>
          </p:cNvSpPr>
          <p:nvPr>
            <p:ph idx="1"/>
          </p:nvPr>
        </p:nvSpPr>
        <p:spPr>
          <a:xfrm>
            <a:off x="1015512" y="1327638"/>
            <a:ext cx="9696938" cy="5165236"/>
          </a:xfrm>
        </p:spPr>
        <p:txBody>
          <a:bodyPr>
            <a:normAutofit fontScale="92500" lnSpcReduction="10000"/>
          </a:bodyPr>
          <a:lstStyle/>
          <a:p>
            <a:r>
              <a:rPr lang="en-GB" b="1" dirty="0"/>
              <a:t>Story</a:t>
            </a:r>
          </a:p>
          <a:p>
            <a:pPr marL="0" indent="0">
              <a:buNone/>
            </a:pPr>
            <a:r>
              <a:rPr lang="en-GB" dirty="0"/>
              <a:t>This section is an opportunity to expand on the game’s narrative and background lore. It may not be appropriate or relevant for every game (Space Invaders), but an open world adventure, or an RPG game will typically have some kind of backstory. There will be a synopsis of the game world, the characters and where the game story fits in. The following sub-sections can be included (depending on the type of game):</a:t>
            </a:r>
          </a:p>
          <a:p>
            <a:r>
              <a:rPr lang="en-GB" b="1" dirty="0"/>
              <a:t>Back Story </a:t>
            </a:r>
            <a:r>
              <a:rPr lang="en-GB" dirty="0"/>
              <a:t>– The world, history, cultures, and key protagonists/ antagonists.</a:t>
            </a:r>
          </a:p>
          <a:p>
            <a:r>
              <a:rPr lang="en-GB" b="1" dirty="0"/>
              <a:t>The plot played out by the game and where this fits into the world/ back story.</a:t>
            </a:r>
          </a:p>
          <a:p>
            <a:r>
              <a:rPr lang="en-GB" b="1" dirty="0"/>
              <a:t>Descriptions of key locations </a:t>
            </a:r>
            <a:r>
              <a:rPr lang="en-GB" dirty="0"/>
              <a:t>(</a:t>
            </a:r>
            <a:r>
              <a:rPr lang="en-GB" i="1" dirty="0"/>
              <a:t>reference point for subsequent level design</a:t>
            </a:r>
            <a:r>
              <a:rPr lang="en-GB" dirty="0"/>
              <a:t>)</a:t>
            </a:r>
          </a:p>
          <a:p>
            <a:r>
              <a:rPr lang="en-GB" b="1" dirty="0"/>
              <a:t>Descriptions of the characters in the world</a:t>
            </a:r>
            <a:r>
              <a:rPr lang="en-GB" dirty="0"/>
              <a:t> (</a:t>
            </a:r>
            <a:r>
              <a:rPr lang="en-GB" i="1" dirty="0"/>
              <a:t>reference point for subsequent character art/ design</a:t>
            </a:r>
            <a:r>
              <a:rPr lang="en-GB" dirty="0"/>
              <a:t>). This can include the history of cultures, clans etc.</a:t>
            </a:r>
          </a:p>
          <a:p>
            <a:r>
              <a:rPr lang="en-GB" b="1" dirty="0"/>
              <a:t>Outline of dialogue, text and cut-scene requirements</a:t>
            </a:r>
            <a:r>
              <a:rPr lang="en-GB" dirty="0"/>
              <a:t> to help guide the development of the schedule. Cut scenes for key points in the story should be highlighted. Also, the types of interaction and dialogue the characters will exhibit can be identified. A trader will interact differently to a warrior or a wizard. Doing this helps to create a clearer picture for subsequent development. Note: This should also include “background” dialogue.</a:t>
            </a:r>
            <a:endParaRPr lang="en-GB" b="1" dirty="0"/>
          </a:p>
        </p:txBody>
      </p:sp>
    </p:spTree>
    <p:extLst>
      <p:ext uri="{BB962C8B-B14F-4D97-AF65-F5344CB8AC3E}">
        <p14:creationId xmlns:p14="http://schemas.microsoft.com/office/powerpoint/2010/main" val="103276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A96-5A67-F27F-085E-E5D66AF914FD}"/>
              </a:ext>
            </a:extLst>
          </p:cNvPr>
          <p:cNvSpPr>
            <a:spLocks noGrp="1"/>
          </p:cNvSpPr>
          <p:nvPr>
            <p:ph type="title"/>
          </p:nvPr>
        </p:nvSpPr>
        <p:spPr>
          <a:xfrm>
            <a:off x="1219200" y="365126"/>
            <a:ext cx="9493249" cy="751498"/>
          </a:xfrm>
        </p:spPr>
        <p:txBody>
          <a:bodyPr>
            <a:normAutofit fontScale="90000"/>
          </a:bodyPr>
          <a:lstStyle/>
          <a:p>
            <a:r>
              <a:rPr lang="en-GB" dirty="0"/>
              <a:t>Creating a Game Design Document</a:t>
            </a:r>
          </a:p>
        </p:txBody>
      </p:sp>
      <p:sp>
        <p:nvSpPr>
          <p:cNvPr id="3" name="Content Placeholder 2">
            <a:extLst>
              <a:ext uri="{FF2B5EF4-FFF2-40B4-BE49-F238E27FC236}">
                <a16:creationId xmlns:a16="http://schemas.microsoft.com/office/drawing/2014/main" id="{0146C154-4BB7-B496-7FDE-AC62C7C09185}"/>
              </a:ext>
            </a:extLst>
          </p:cNvPr>
          <p:cNvSpPr>
            <a:spLocks noGrp="1"/>
          </p:cNvSpPr>
          <p:nvPr>
            <p:ph idx="1"/>
          </p:nvPr>
        </p:nvSpPr>
        <p:spPr>
          <a:xfrm>
            <a:off x="1219200" y="1244112"/>
            <a:ext cx="9493250" cy="4928087"/>
          </a:xfrm>
        </p:spPr>
        <p:txBody>
          <a:bodyPr/>
          <a:lstStyle/>
          <a:p>
            <a:r>
              <a:rPr lang="en-GB" b="1" dirty="0"/>
              <a:t>Gameplay</a:t>
            </a:r>
          </a:p>
          <a:p>
            <a:pPr marL="0" indent="0">
              <a:buNone/>
            </a:pPr>
            <a:r>
              <a:rPr lang="en-GB" dirty="0"/>
              <a:t>Game mechanics refer to the actions/ mechanisms that drive the game forward. Prior to describing the mechanics of the game, you should provide a brief synopsis of two important aspects (which underpin the core pillars of the game, established at the concept stage, and are in turn underpinned by the game mechanics and other design elements). These are:</a:t>
            </a:r>
          </a:p>
          <a:p>
            <a:r>
              <a:rPr lang="en-GB" dirty="0"/>
              <a:t>Gameplay</a:t>
            </a:r>
          </a:p>
          <a:p>
            <a:r>
              <a:rPr lang="en-GB" dirty="0"/>
              <a:t>Flow</a:t>
            </a:r>
          </a:p>
        </p:txBody>
      </p:sp>
    </p:spTree>
    <p:extLst>
      <p:ext uri="{BB962C8B-B14F-4D97-AF65-F5344CB8AC3E}">
        <p14:creationId xmlns:p14="http://schemas.microsoft.com/office/powerpoint/2010/main" val="820851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A96-5A67-F27F-085E-E5D66AF914FD}"/>
              </a:ext>
            </a:extLst>
          </p:cNvPr>
          <p:cNvSpPr>
            <a:spLocks noGrp="1"/>
          </p:cNvSpPr>
          <p:nvPr>
            <p:ph type="title"/>
          </p:nvPr>
        </p:nvSpPr>
        <p:spPr>
          <a:xfrm>
            <a:off x="1219200" y="365126"/>
            <a:ext cx="9493249" cy="751498"/>
          </a:xfrm>
        </p:spPr>
        <p:txBody>
          <a:bodyPr>
            <a:normAutofit fontScale="90000"/>
          </a:bodyPr>
          <a:lstStyle/>
          <a:p>
            <a:r>
              <a:rPr lang="en-GB" dirty="0"/>
              <a:t>Creating a Game Design Document</a:t>
            </a:r>
          </a:p>
        </p:txBody>
      </p:sp>
      <p:sp>
        <p:nvSpPr>
          <p:cNvPr id="3" name="Content Placeholder 2">
            <a:extLst>
              <a:ext uri="{FF2B5EF4-FFF2-40B4-BE49-F238E27FC236}">
                <a16:creationId xmlns:a16="http://schemas.microsoft.com/office/drawing/2014/main" id="{0146C154-4BB7-B496-7FDE-AC62C7C09185}"/>
              </a:ext>
            </a:extLst>
          </p:cNvPr>
          <p:cNvSpPr>
            <a:spLocks noGrp="1"/>
          </p:cNvSpPr>
          <p:nvPr>
            <p:ph idx="1"/>
          </p:nvPr>
        </p:nvSpPr>
        <p:spPr>
          <a:xfrm>
            <a:off x="567105" y="1244112"/>
            <a:ext cx="11394830" cy="5248762"/>
          </a:xfrm>
        </p:spPr>
        <p:txBody>
          <a:bodyPr>
            <a:normAutofit lnSpcReduction="10000"/>
          </a:bodyPr>
          <a:lstStyle/>
          <a:p>
            <a:r>
              <a:rPr lang="en-GB" b="1" dirty="0"/>
              <a:t>Gameplay</a:t>
            </a:r>
          </a:p>
          <a:p>
            <a:pPr marL="0" indent="0">
              <a:buNone/>
            </a:pPr>
            <a:r>
              <a:rPr lang="en-GB" dirty="0"/>
              <a:t>Gameplay refers to the interaction between the </a:t>
            </a:r>
            <a:r>
              <a:rPr lang="en-GB" b="1" dirty="0"/>
              <a:t>player</a:t>
            </a:r>
            <a:r>
              <a:rPr lang="en-GB" dirty="0"/>
              <a:t> and the </a:t>
            </a:r>
            <a:r>
              <a:rPr lang="en-GB" b="1" dirty="0"/>
              <a:t>game</a:t>
            </a:r>
            <a:r>
              <a:rPr lang="en-GB" dirty="0"/>
              <a:t>. This is an </a:t>
            </a:r>
            <a:r>
              <a:rPr lang="en-GB" b="1" dirty="0"/>
              <a:t>emergent </a:t>
            </a:r>
            <a:r>
              <a:rPr lang="en-GB" dirty="0"/>
              <a:t>property, supported by the </a:t>
            </a:r>
            <a:r>
              <a:rPr lang="en-GB" b="1" dirty="0"/>
              <a:t>core </a:t>
            </a:r>
            <a:r>
              <a:rPr lang="en-GB" dirty="0"/>
              <a:t>game mechanics (explored later in the design). In this section you can document:</a:t>
            </a:r>
          </a:p>
          <a:p>
            <a:r>
              <a:rPr lang="en-GB" dirty="0"/>
              <a:t>The type(s) of gameplay your game will be based on (broad categories)</a:t>
            </a:r>
          </a:p>
          <a:p>
            <a:pPr lvl="1"/>
            <a:r>
              <a:rPr lang="en-GB" b="1" dirty="0"/>
              <a:t>Linear – </a:t>
            </a:r>
            <a:r>
              <a:rPr lang="en-GB" dirty="0"/>
              <a:t>Complete tasks in a set order as you progress through the game world, completing set goals.</a:t>
            </a:r>
          </a:p>
          <a:p>
            <a:pPr lvl="1"/>
            <a:r>
              <a:rPr lang="en-GB" b="1" dirty="0"/>
              <a:t>Non-Linear </a:t>
            </a:r>
            <a:r>
              <a:rPr lang="en-GB" dirty="0"/>
              <a:t>– Complete tasks in different orders to achieve a goal (open world games).</a:t>
            </a:r>
          </a:p>
          <a:p>
            <a:pPr lvl="1"/>
            <a:r>
              <a:rPr lang="en-GB" b="1" dirty="0"/>
              <a:t>Multiplayer Symmetric </a:t>
            </a:r>
            <a:r>
              <a:rPr lang="en-GB" dirty="0"/>
              <a:t>– Multiple players, each with similar gameplay.</a:t>
            </a:r>
          </a:p>
          <a:p>
            <a:pPr lvl="1"/>
            <a:r>
              <a:rPr lang="en-GB" b="1" dirty="0"/>
              <a:t>Multiplayer Asymmetric</a:t>
            </a:r>
            <a:r>
              <a:rPr lang="en-GB" dirty="0"/>
              <a:t> – Multiple players but with sub-sets having different gameplay.</a:t>
            </a:r>
          </a:p>
          <a:p>
            <a:pPr lvl="1"/>
            <a:r>
              <a:rPr lang="en-GB" b="1" dirty="0"/>
              <a:t>Multiplayer Cooperative</a:t>
            </a:r>
            <a:r>
              <a:rPr lang="en-GB" dirty="0"/>
              <a:t> – Multiple players that work together.</a:t>
            </a:r>
          </a:p>
          <a:p>
            <a:r>
              <a:rPr lang="en-GB" dirty="0"/>
              <a:t>Provide a synopsis describing how the players interact with the game, and how the feedback from the game to the player works, how it responds to the player. This section dives deeper into the core pillars established at the concept stage, but now you are linking them, at a high level, to the mechanics that will eventually drive it.</a:t>
            </a:r>
          </a:p>
          <a:p>
            <a:pPr lvl="1"/>
            <a:r>
              <a:rPr lang="en-GB" dirty="0"/>
              <a:t>Example – You are implementing cooperative play, so you need to describe how each team member’s skills are asymmetrical, providing different roles, and how each role is </a:t>
            </a:r>
            <a:r>
              <a:rPr lang="en-GB" b="1" dirty="0"/>
              <a:t>challenged </a:t>
            </a:r>
            <a:r>
              <a:rPr lang="en-GB" dirty="0"/>
              <a:t>and </a:t>
            </a:r>
            <a:r>
              <a:rPr lang="en-GB" b="1" dirty="0"/>
              <a:t>rewarded</a:t>
            </a:r>
            <a:r>
              <a:rPr lang="en-GB" dirty="0"/>
              <a:t>. </a:t>
            </a:r>
          </a:p>
        </p:txBody>
      </p:sp>
    </p:spTree>
    <p:extLst>
      <p:ext uri="{BB962C8B-B14F-4D97-AF65-F5344CB8AC3E}">
        <p14:creationId xmlns:p14="http://schemas.microsoft.com/office/powerpoint/2010/main" val="1685658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A96-5A67-F27F-085E-E5D66AF914FD}"/>
              </a:ext>
            </a:extLst>
          </p:cNvPr>
          <p:cNvSpPr>
            <a:spLocks noGrp="1"/>
          </p:cNvSpPr>
          <p:nvPr>
            <p:ph type="title"/>
          </p:nvPr>
        </p:nvSpPr>
        <p:spPr>
          <a:xfrm>
            <a:off x="1219200" y="365126"/>
            <a:ext cx="9493249" cy="751498"/>
          </a:xfrm>
        </p:spPr>
        <p:txBody>
          <a:bodyPr>
            <a:normAutofit fontScale="90000"/>
          </a:bodyPr>
          <a:lstStyle/>
          <a:p>
            <a:r>
              <a:rPr lang="en-GB" dirty="0"/>
              <a:t>Creating a Game Design Document</a:t>
            </a:r>
          </a:p>
        </p:txBody>
      </p:sp>
      <p:sp>
        <p:nvSpPr>
          <p:cNvPr id="3" name="Content Placeholder 2">
            <a:extLst>
              <a:ext uri="{FF2B5EF4-FFF2-40B4-BE49-F238E27FC236}">
                <a16:creationId xmlns:a16="http://schemas.microsoft.com/office/drawing/2014/main" id="{0146C154-4BB7-B496-7FDE-AC62C7C09185}"/>
              </a:ext>
            </a:extLst>
          </p:cNvPr>
          <p:cNvSpPr>
            <a:spLocks noGrp="1"/>
          </p:cNvSpPr>
          <p:nvPr>
            <p:ph idx="1"/>
          </p:nvPr>
        </p:nvSpPr>
        <p:spPr>
          <a:xfrm>
            <a:off x="567105" y="1244112"/>
            <a:ext cx="11394830" cy="5248762"/>
          </a:xfrm>
        </p:spPr>
        <p:txBody>
          <a:bodyPr>
            <a:normAutofit/>
          </a:bodyPr>
          <a:lstStyle/>
          <a:p>
            <a:r>
              <a:rPr lang="en-GB" b="1" dirty="0"/>
              <a:t>Flow</a:t>
            </a:r>
          </a:p>
          <a:p>
            <a:pPr marL="0" indent="0">
              <a:buNone/>
            </a:pPr>
            <a:r>
              <a:rPr lang="en-GB" dirty="0"/>
              <a:t>Closely tied to the mechanics in the concept of flow. Flow reflects the state of immersion/ focus the player experiences in the game. This is not just related to the mechanics, but is influenced by every aspect of the design.</a:t>
            </a:r>
          </a:p>
          <a:p>
            <a:pPr marL="0" indent="0">
              <a:buNone/>
            </a:pPr>
            <a:endParaRPr lang="en-GB" dirty="0"/>
          </a:p>
          <a:p>
            <a:pPr marL="0" indent="0">
              <a:buNone/>
            </a:pPr>
            <a:r>
              <a:rPr lang="en-GB" dirty="0"/>
              <a:t>In this section, describe what you want to achieve in terms of immersion. Outline key points/ guidelines that will underpin and maintain your intended flow within the game. How you do this can be expanded and elaborated upon in each subsequent section of the design, referencing back to your original intent.</a:t>
            </a:r>
          </a:p>
          <a:p>
            <a:pPr marL="0" indent="0">
              <a:buNone/>
            </a:pPr>
            <a:endParaRPr lang="en-GB" dirty="0"/>
          </a:p>
          <a:p>
            <a:pPr marL="0" indent="0">
              <a:buNone/>
            </a:pPr>
            <a:r>
              <a:rPr lang="en-GB" dirty="0"/>
              <a:t>How will you put the player “in the zone”?</a:t>
            </a:r>
          </a:p>
        </p:txBody>
      </p:sp>
    </p:spTree>
    <p:extLst>
      <p:ext uri="{BB962C8B-B14F-4D97-AF65-F5344CB8AC3E}">
        <p14:creationId xmlns:p14="http://schemas.microsoft.com/office/powerpoint/2010/main" val="1525158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A96-5A67-F27F-085E-E5D66AF914FD}"/>
              </a:ext>
            </a:extLst>
          </p:cNvPr>
          <p:cNvSpPr>
            <a:spLocks noGrp="1"/>
          </p:cNvSpPr>
          <p:nvPr>
            <p:ph type="title"/>
          </p:nvPr>
        </p:nvSpPr>
        <p:spPr>
          <a:xfrm>
            <a:off x="1219200" y="365126"/>
            <a:ext cx="9493249" cy="751498"/>
          </a:xfrm>
        </p:spPr>
        <p:txBody>
          <a:bodyPr>
            <a:normAutofit fontScale="90000"/>
          </a:bodyPr>
          <a:lstStyle/>
          <a:p>
            <a:r>
              <a:rPr lang="en-GB" dirty="0"/>
              <a:t>Creating a Game Design Document</a:t>
            </a:r>
          </a:p>
        </p:txBody>
      </p:sp>
      <p:sp>
        <p:nvSpPr>
          <p:cNvPr id="3" name="Content Placeholder 2">
            <a:extLst>
              <a:ext uri="{FF2B5EF4-FFF2-40B4-BE49-F238E27FC236}">
                <a16:creationId xmlns:a16="http://schemas.microsoft.com/office/drawing/2014/main" id="{0146C154-4BB7-B496-7FDE-AC62C7C09185}"/>
              </a:ext>
            </a:extLst>
          </p:cNvPr>
          <p:cNvSpPr>
            <a:spLocks noGrp="1"/>
          </p:cNvSpPr>
          <p:nvPr>
            <p:ph idx="1"/>
          </p:nvPr>
        </p:nvSpPr>
        <p:spPr>
          <a:xfrm>
            <a:off x="567105" y="1244112"/>
            <a:ext cx="11394830" cy="5248762"/>
          </a:xfrm>
        </p:spPr>
        <p:txBody>
          <a:bodyPr>
            <a:normAutofit/>
          </a:bodyPr>
          <a:lstStyle/>
          <a:p>
            <a:r>
              <a:rPr lang="en-GB" b="1" dirty="0"/>
              <a:t>Flow</a:t>
            </a:r>
          </a:p>
          <a:p>
            <a:pPr marL="0" indent="0">
              <a:buNone/>
            </a:pPr>
            <a:r>
              <a:rPr lang="en-GB" dirty="0"/>
              <a:t>Some background – From the field of psychology there are 9 key principles that underpin flow (the term flow was coined by </a:t>
            </a:r>
            <a:r>
              <a:rPr lang="en-GB" dirty="0">
                <a:hlinkClick r:id="rId2"/>
              </a:rPr>
              <a:t>Mihaly Csikszentmihalyi</a:t>
            </a:r>
            <a:r>
              <a:rPr lang="en-GB" dirty="0"/>
              <a:t>)…</a:t>
            </a:r>
          </a:p>
          <a:p>
            <a:pPr marL="342900" indent="-342900">
              <a:buFont typeface="+mj-lt"/>
              <a:buAutoNum type="arabicPeriod"/>
            </a:pPr>
            <a:r>
              <a:rPr lang="en-GB" b="1" dirty="0"/>
              <a:t>Intense and focused concentration on the present moment</a:t>
            </a:r>
          </a:p>
          <a:p>
            <a:pPr marL="342900" indent="-342900">
              <a:buFont typeface="+mj-lt"/>
              <a:buAutoNum type="arabicPeriod"/>
            </a:pPr>
            <a:r>
              <a:rPr lang="en-GB" dirty="0"/>
              <a:t>Merging of action and awareness</a:t>
            </a:r>
          </a:p>
          <a:p>
            <a:pPr marL="342900" indent="-342900">
              <a:buFont typeface="+mj-lt"/>
              <a:buAutoNum type="arabicPeriod"/>
            </a:pPr>
            <a:r>
              <a:rPr lang="en-GB" dirty="0"/>
              <a:t>A loss of reflective self-consciousness</a:t>
            </a:r>
          </a:p>
          <a:p>
            <a:pPr marL="342900" indent="-342900">
              <a:buFont typeface="+mj-lt"/>
              <a:buAutoNum type="arabicPeriod"/>
            </a:pPr>
            <a:r>
              <a:rPr lang="en-GB" b="1" dirty="0"/>
              <a:t>A sense of personal control or agency over the situation or activity</a:t>
            </a:r>
          </a:p>
          <a:p>
            <a:pPr marL="342900" indent="-342900">
              <a:buFont typeface="+mj-lt"/>
              <a:buAutoNum type="arabicPeriod"/>
            </a:pPr>
            <a:r>
              <a:rPr lang="en-GB" b="1" dirty="0"/>
              <a:t>A distortion of temporal experience, one’s subjective experience of time is altered</a:t>
            </a:r>
          </a:p>
          <a:p>
            <a:pPr marL="342900" indent="-342900">
              <a:buFont typeface="+mj-lt"/>
              <a:buAutoNum type="arabicPeriod"/>
            </a:pPr>
            <a:r>
              <a:rPr lang="en-GB" b="1" dirty="0"/>
              <a:t>Experience of the activity as intrinsically rewarding, also referred to as autotelic experience</a:t>
            </a:r>
          </a:p>
          <a:p>
            <a:pPr marL="342900" indent="-342900">
              <a:buFont typeface="+mj-lt"/>
              <a:buAutoNum type="arabicPeriod"/>
            </a:pPr>
            <a:r>
              <a:rPr lang="en-GB" dirty="0"/>
              <a:t>Immediate feedback</a:t>
            </a:r>
          </a:p>
          <a:p>
            <a:pPr marL="342900" indent="-342900">
              <a:buFont typeface="+mj-lt"/>
              <a:buAutoNum type="arabicPeriod"/>
            </a:pPr>
            <a:r>
              <a:rPr lang="en-GB" b="1" dirty="0"/>
              <a:t>Feeling that you have the potential to succeed</a:t>
            </a:r>
          </a:p>
          <a:p>
            <a:pPr marL="342900" indent="-342900">
              <a:buFont typeface="+mj-lt"/>
              <a:buAutoNum type="arabicPeriod"/>
            </a:pPr>
            <a:r>
              <a:rPr lang="en-GB" b="1" dirty="0"/>
              <a:t>Feeling so engrossed in the experience, that other needs become negligible</a:t>
            </a:r>
          </a:p>
        </p:txBody>
      </p:sp>
    </p:spTree>
    <p:extLst>
      <p:ext uri="{BB962C8B-B14F-4D97-AF65-F5344CB8AC3E}">
        <p14:creationId xmlns:p14="http://schemas.microsoft.com/office/powerpoint/2010/main" val="664118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A96-5A67-F27F-085E-E5D66AF914FD}"/>
              </a:ext>
            </a:extLst>
          </p:cNvPr>
          <p:cNvSpPr>
            <a:spLocks noGrp="1"/>
          </p:cNvSpPr>
          <p:nvPr>
            <p:ph type="title"/>
          </p:nvPr>
        </p:nvSpPr>
        <p:spPr>
          <a:xfrm>
            <a:off x="1219200" y="365126"/>
            <a:ext cx="9493249" cy="751498"/>
          </a:xfrm>
        </p:spPr>
        <p:txBody>
          <a:bodyPr>
            <a:normAutofit fontScale="90000"/>
          </a:bodyPr>
          <a:lstStyle/>
          <a:p>
            <a:r>
              <a:rPr lang="en-GB" dirty="0"/>
              <a:t>Creating a Game Design Document</a:t>
            </a:r>
          </a:p>
        </p:txBody>
      </p:sp>
      <p:sp>
        <p:nvSpPr>
          <p:cNvPr id="3" name="Content Placeholder 2">
            <a:extLst>
              <a:ext uri="{FF2B5EF4-FFF2-40B4-BE49-F238E27FC236}">
                <a16:creationId xmlns:a16="http://schemas.microsoft.com/office/drawing/2014/main" id="{0146C154-4BB7-B496-7FDE-AC62C7C09185}"/>
              </a:ext>
            </a:extLst>
          </p:cNvPr>
          <p:cNvSpPr>
            <a:spLocks noGrp="1"/>
          </p:cNvSpPr>
          <p:nvPr>
            <p:ph idx="1"/>
          </p:nvPr>
        </p:nvSpPr>
        <p:spPr>
          <a:xfrm>
            <a:off x="567105" y="1244112"/>
            <a:ext cx="11394830" cy="914400"/>
          </a:xfrm>
        </p:spPr>
        <p:txBody>
          <a:bodyPr>
            <a:normAutofit/>
          </a:bodyPr>
          <a:lstStyle/>
          <a:p>
            <a:r>
              <a:rPr lang="en-GB" b="1" dirty="0"/>
              <a:t>Flow</a:t>
            </a:r>
          </a:p>
          <a:p>
            <a:pPr lvl="1"/>
            <a:r>
              <a:rPr lang="en-GB" dirty="0"/>
              <a:t>Where flow sits in relation of skill/ challenge…</a:t>
            </a:r>
          </a:p>
        </p:txBody>
      </p:sp>
      <p:pic>
        <p:nvPicPr>
          <p:cNvPr id="4" name="Picture 3">
            <a:extLst>
              <a:ext uri="{FF2B5EF4-FFF2-40B4-BE49-F238E27FC236}">
                <a16:creationId xmlns:a16="http://schemas.microsoft.com/office/drawing/2014/main" id="{552EEC62-9A26-4223-B87C-34C50D332210}"/>
              </a:ext>
            </a:extLst>
          </p:cNvPr>
          <p:cNvPicPr>
            <a:picLocks noChangeAspect="1"/>
          </p:cNvPicPr>
          <p:nvPr/>
        </p:nvPicPr>
        <p:blipFill>
          <a:blip r:embed="rId2"/>
          <a:stretch>
            <a:fillRect/>
          </a:stretch>
        </p:blipFill>
        <p:spPr>
          <a:xfrm>
            <a:off x="1413087" y="2060722"/>
            <a:ext cx="3557811" cy="3474518"/>
          </a:xfrm>
          <a:prstGeom prst="rect">
            <a:avLst/>
          </a:prstGeom>
        </p:spPr>
      </p:pic>
      <p:sp>
        <p:nvSpPr>
          <p:cNvPr id="5" name="Rectangle 4">
            <a:extLst>
              <a:ext uri="{FF2B5EF4-FFF2-40B4-BE49-F238E27FC236}">
                <a16:creationId xmlns:a16="http://schemas.microsoft.com/office/drawing/2014/main" id="{C4E0FB4E-6620-7574-A8A5-86E4964DD738}"/>
              </a:ext>
            </a:extLst>
          </p:cNvPr>
          <p:cNvSpPr/>
          <p:nvPr/>
        </p:nvSpPr>
        <p:spPr>
          <a:xfrm>
            <a:off x="2652334" y="5637730"/>
            <a:ext cx="2416559" cy="276999"/>
          </a:xfrm>
          <a:prstGeom prst="rect">
            <a:avLst/>
          </a:prstGeom>
        </p:spPr>
        <p:txBody>
          <a:bodyPr wrap="none">
            <a:spAutoFit/>
          </a:bodyPr>
          <a:lstStyle/>
          <a:p>
            <a:r>
              <a:rPr lang="en-GB" sz="1200" dirty="0"/>
              <a:t> from Csikszentmihalyi's flow model</a:t>
            </a:r>
          </a:p>
        </p:txBody>
      </p:sp>
      <p:cxnSp>
        <p:nvCxnSpPr>
          <p:cNvPr id="6" name="Straight Arrow Connector 5">
            <a:extLst>
              <a:ext uri="{FF2B5EF4-FFF2-40B4-BE49-F238E27FC236}">
                <a16:creationId xmlns:a16="http://schemas.microsoft.com/office/drawing/2014/main" id="{65C009C2-8FD0-C140-99E4-E2BD0C688A72}"/>
              </a:ext>
            </a:extLst>
          </p:cNvPr>
          <p:cNvCxnSpPr/>
          <p:nvPr/>
        </p:nvCxnSpPr>
        <p:spPr>
          <a:xfrm>
            <a:off x="7339748" y="5013858"/>
            <a:ext cx="29334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C139B40-AF4E-DBBA-97ED-DFD35A7DAD48}"/>
              </a:ext>
            </a:extLst>
          </p:cNvPr>
          <p:cNvCxnSpPr/>
          <p:nvPr/>
        </p:nvCxnSpPr>
        <p:spPr>
          <a:xfrm flipV="1">
            <a:off x="7339748" y="2663420"/>
            <a:ext cx="0" cy="2350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14C029C-27CE-34BC-DF43-387FD8741684}"/>
              </a:ext>
            </a:extLst>
          </p:cNvPr>
          <p:cNvSpPr/>
          <p:nvPr/>
        </p:nvSpPr>
        <p:spPr>
          <a:xfrm>
            <a:off x="9853938" y="5013858"/>
            <a:ext cx="661662" cy="276999"/>
          </a:xfrm>
          <a:prstGeom prst="rect">
            <a:avLst/>
          </a:prstGeom>
        </p:spPr>
        <p:txBody>
          <a:bodyPr wrap="square">
            <a:spAutoFit/>
          </a:bodyPr>
          <a:lstStyle/>
          <a:p>
            <a:r>
              <a:rPr lang="en-GB" sz="1200" dirty="0"/>
              <a:t>Skill</a:t>
            </a:r>
          </a:p>
        </p:txBody>
      </p:sp>
      <p:sp>
        <p:nvSpPr>
          <p:cNvPr id="9" name="Rectangle 8">
            <a:extLst>
              <a:ext uri="{FF2B5EF4-FFF2-40B4-BE49-F238E27FC236}">
                <a16:creationId xmlns:a16="http://schemas.microsoft.com/office/drawing/2014/main" id="{84C8C4D9-7DEF-62B8-B3FE-C3DA1065DAED}"/>
              </a:ext>
            </a:extLst>
          </p:cNvPr>
          <p:cNvSpPr/>
          <p:nvPr/>
        </p:nvSpPr>
        <p:spPr>
          <a:xfrm>
            <a:off x="6818527" y="2386420"/>
            <a:ext cx="945082" cy="276999"/>
          </a:xfrm>
          <a:prstGeom prst="rect">
            <a:avLst/>
          </a:prstGeom>
        </p:spPr>
        <p:txBody>
          <a:bodyPr wrap="square">
            <a:spAutoFit/>
          </a:bodyPr>
          <a:lstStyle/>
          <a:p>
            <a:r>
              <a:rPr lang="en-GB" sz="1200" dirty="0"/>
              <a:t>Challenge</a:t>
            </a:r>
          </a:p>
        </p:txBody>
      </p:sp>
      <p:sp>
        <p:nvSpPr>
          <p:cNvPr id="10" name="Rectangle 9">
            <a:extLst>
              <a:ext uri="{FF2B5EF4-FFF2-40B4-BE49-F238E27FC236}">
                <a16:creationId xmlns:a16="http://schemas.microsoft.com/office/drawing/2014/main" id="{CE7E72B0-6FF0-F233-7CE8-38797FB82C6B}"/>
              </a:ext>
            </a:extLst>
          </p:cNvPr>
          <p:cNvSpPr/>
          <p:nvPr/>
        </p:nvSpPr>
        <p:spPr>
          <a:xfrm rot="18871840">
            <a:off x="6634039" y="3261312"/>
            <a:ext cx="3867627" cy="957358"/>
          </a:xfrm>
          <a:prstGeom prst="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E866F53-F96C-CB0C-3C84-7D13E0D47B18}"/>
              </a:ext>
            </a:extLst>
          </p:cNvPr>
          <p:cNvSpPr txBox="1"/>
          <p:nvPr/>
        </p:nvSpPr>
        <p:spPr>
          <a:xfrm>
            <a:off x="9883966" y="1990299"/>
            <a:ext cx="828483" cy="369332"/>
          </a:xfrm>
          <a:prstGeom prst="rect">
            <a:avLst/>
          </a:prstGeom>
          <a:noFill/>
        </p:spPr>
        <p:txBody>
          <a:bodyPr wrap="square" rtlCol="0">
            <a:spAutoFit/>
          </a:bodyPr>
          <a:lstStyle/>
          <a:p>
            <a:r>
              <a:rPr lang="en-GB" dirty="0"/>
              <a:t>Flow</a:t>
            </a:r>
          </a:p>
        </p:txBody>
      </p:sp>
      <p:sp>
        <p:nvSpPr>
          <p:cNvPr id="12" name="Freeform: Shape 11">
            <a:extLst>
              <a:ext uri="{FF2B5EF4-FFF2-40B4-BE49-F238E27FC236}">
                <a16:creationId xmlns:a16="http://schemas.microsoft.com/office/drawing/2014/main" id="{14A8BFB4-7A18-B242-0421-30FD347942BD}"/>
              </a:ext>
            </a:extLst>
          </p:cNvPr>
          <p:cNvSpPr/>
          <p:nvPr/>
        </p:nvSpPr>
        <p:spPr>
          <a:xfrm>
            <a:off x="7388843" y="2473176"/>
            <a:ext cx="2473176" cy="2460902"/>
          </a:xfrm>
          <a:custGeom>
            <a:avLst/>
            <a:gdLst>
              <a:gd name="connsiteX0" fmla="*/ 0 w 2473176"/>
              <a:gd name="connsiteY0" fmla="*/ 2460902 h 2460902"/>
              <a:gd name="connsiteX1" fmla="*/ 276161 w 2473176"/>
              <a:gd name="connsiteY1" fmla="*/ 2301342 h 2460902"/>
              <a:gd name="connsiteX2" fmla="*/ 460268 w 2473176"/>
              <a:gd name="connsiteY2" fmla="*/ 2092687 h 2460902"/>
              <a:gd name="connsiteX3" fmla="*/ 484816 w 2473176"/>
              <a:gd name="connsiteY3" fmla="*/ 1908580 h 2460902"/>
              <a:gd name="connsiteX4" fmla="*/ 797799 w 2473176"/>
              <a:gd name="connsiteY4" fmla="*/ 1779705 h 2460902"/>
              <a:gd name="connsiteX5" fmla="*/ 1006454 w 2473176"/>
              <a:gd name="connsiteY5" fmla="*/ 1540365 h 2460902"/>
              <a:gd name="connsiteX6" fmla="*/ 1049412 w 2473176"/>
              <a:gd name="connsiteY6" fmla="*/ 1258067 h 2460902"/>
              <a:gd name="connsiteX7" fmla="*/ 1350121 w 2473176"/>
              <a:gd name="connsiteY7" fmla="*/ 1073960 h 2460902"/>
              <a:gd name="connsiteX8" fmla="*/ 1767431 w 2473176"/>
              <a:gd name="connsiteY8" fmla="*/ 822346 h 2460902"/>
              <a:gd name="connsiteX9" fmla="*/ 1816526 w 2473176"/>
              <a:gd name="connsiteY9" fmla="*/ 552322 h 2460902"/>
              <a:gd name="connsiteX10" fmla="*/ 2092687 w 2473176"/>
              <a:gd name="connsiteY10" fmla="*/ 312982 h 2460902"/>
              <a:gd name="connsiteX11" fmla="*/ 2344301 w 2473176"/>
              <a:gd name="connsiteY11" fmla="*/ 177970 h 2460902"/>
              <a:gd name="connsiteX12" fmla="*/ 2473176 w 2473176"/>
              <a:gd name="connsiteY12" fmla="*/ 0 h 246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3176" h="2460902">
                <a:moveTo>
                  <a:pt x="0" y="2460902"/>
                </a:moveTo>
                <a:lnTo>
                  <a:pt x="276161" y="2301342"/>
                </a:lnTo>
                <a:lnTo>
                  <a:pt x="460268" y="2092687"/>
                </a:lnTo>
                <a:lnTo>
                  <a:pt x="484816" y="1908580"/>
                </a:lnTo>
                <a:lnTo>
                  <a:pt x="797799" y="1779705"/>
                </a:lnTo>
                <a:lnTo>
                  <a:pt x="1006454" y="1540365"/>
                </a:lnTo>
                <a:lnTo>
                  <a:pt x="1049412" y="1258067"/>
                </a:lnTo>
                <a:lnTo>
                  <a:pt x="1350121" y="1073960"/>
                </a:lnTo>
                <a:lnTo>
                  <a:pt x="1767431" y="822346"/>
                </a:lnTo>
                <a:lnTo>
                  <a:pt x="1816526" y="552322"/>
                </a:lnTo>
                <a:lnTo>
                  <a:pt x="2092687" y="312982"/>
                </a:lnTo>
                <a:lnTo>
                  <a:pt x="2344301" y="177970"/>
                </a:lnTo>
                <a:lnTo>
                  <a:pt x="2473176" y="0"/>
                </a:lnTo>
              </a:path>
            </a:pathLst>
          </a:custGeom>
          <a:no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75E4034-40C3-8093-57C1-9951B6407893}"/>
              </a:ext>
            </a:extLst>
          </p:cNvPr>
          <p:cNvSpPr txBox="1"/>
          <p:nvPr/>
        </p:nvSpPr>
        <p:spPr>
          <a:xfrm>
            <a:off x="8050317" y="5613888"/>
            <a:ext cx="2416559" cy="523220"/>
          </a:xfrm>
          <a:prstGeom prst="rect">
            <a:avLst/>
          </a:prstGeom>
          <a:noFill/>
        </p:spPr>
        <p:txBody>
          <a:bodyPr wrap="square" rtlCol="0">
            <a:spAutoFit/>
          </a:bodyPr>
          <a:lstStyle/>
          <a:p>
            <a:r>
              <a:rPr lang="en-GB" sz="1400" dirty="0"/>
              <a:t>Try to keep your player in this region</a:t>
            </a:r>
          </a:p>
        </p:txBody>
      </p:sp>
      <p:cxnSp>
        <p:nvCxnSpPr>
          <p:cNvPr id="14" name="Straight Arrow Connector 13">
            <a:extLst>
              <a:ext uri="{FF2B5EF4-FFF2-40B4-BE49-F238E27FC236}">
                <a16:creationId xmlns:a16="http://schemas.microsoft.com/office/drawing/2014/main" id="{33C926ED-B78B-E682-7050-FB6346A6A5AE}"/>
              </a:ext>
            </a:extLst>
          </p:cNvPr>
          <p:cNvCxnSpPr>
            <a:cxnSpLocks/>
            <a:stCxn id="13" idx="0"/>
          </p:cNvCxnSpPr>
          <p:nvPr/>
        </p:nvCxnSpPr>
        <p:spPr>
          <a:xfrm flipH="1" flipV="1">
            <a:off x="8806470" y="3478718"/>
            <a:ext cx="452127" cy="2135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772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2C28-FCFE-3B2C-D8A7-C4E215BF1F6E}"/>
              </a:ext>
            </a:extLst>
          </p:cNvPr>
          <p:cNvSpPr>
            <a:spLocks noGrp="1"/>
          </p:cNvSpPr>
          <p:nvPr>
            <p:ph type="title"/>
          </p:nvPr>
        </p:nvSpPr>
        <p:spPr>
          <a:xfrm>
            <a:off x="1219200" y="336551"/>
            <a:ext cx="9493249" cy="758092"/>
          </a:xfrm>
        </p:spPr>
        <p:txBody>
          <a:bodyPr>
            <a:normAutofit/>
          </a:bodyPr>
          <a:lstStyle/>
          <a:p>
            <a:r>
              <a:rPr lang="en-GB" dirty="0"/>
              <a:t>Creating a Game Design Document</a:t>
            </a:r>
          </a:p>
        </p:txBody>
      </p:sp>
      <p:sp>
        <p:nvSpPr>
          <p:cNvPr id="3" name="Content Placeholder 2">
            <a:extLst>
              <a:ext uri="{FF2B5EF4-FFF2-40B4-BE49-F238E27FC236}">
                <a16:creationId xmlns:a16="http://schemas.microsoft.com/office/drawing/2014/main" id="{12A2EED8-09C1-7C80-1BDC-7E8DC9BB288F}"/>
              </a:ext>
            </a:extLst>
          </p:cNvPr>
          <p:cNvSpPr>
            <a:spLocks noGrp="1"/>
          </p:cNvSpPr>
          <p:nvPr>
            <p:ph idx="1"/>
          </p:nvPr>
        </p:nvSpPr>
        <p:spPr>
          <a:xfrm>
            <a:off x="364176" y="1195114"/>
            <a:ext cx="11542073" cy="1088821"/>
          </a:xfrm>
        </p:spPr>
        <p:txBody>
          <a:bodyPr/>
          <a:lstStyle/>
          <a:p>
            <a:r>
              <a:rPr lang="en-GB" b="1" dirty="0"/>
              <a:t>Game Mechanics</a:t>
            </a:r>
          </a:p>
          <a:p>
            <a:pPr lvl="1"/>
            <a:r>
              <a:rPr lang="en-GB" dirty="0"/>
              <a:t>Mechanics vs. Rules</a:t>
            </a:r>
          </a:p>
          <a:p>
            <a:pPr lvl="2"/>
            <a:r>
              <a:rPr lang="en-GB" dirty="0"/>
              <a:t>Games have rules:</a:t>
            </a:r>
          </a:p>
        </p:txBody>
      </p:sp>
      <p:sp>
        <p:nvSpPr>
          <p:cNvPr id="4" name="Rectangle 3">
            <a:extLst>
              <a:ext uri="{FF2B5EF4-FFF2-40B4-BE49-F238E27FC236}">
                <a16:creationId xmlns:a16="http://schemas.microsoft.com/office/drawing/2014/main" id="{C3FC9E1B-6EA4-0EFE-CDA6-7077E3C48254}"/>
              </a:ext>
            </a:extLst>
          </p:cNvPr>
          <p:cNvSpPr/>
          <p:nvPr/>
        </p:nvSpPr>
        <p:spPr>
          <a:xfrm>
            <a:off x="419099" y="2292074"/>
            <a:ext cx="11408723" cy="923330"/>
          </a:xfrm>
          <a:prstGeom prst="rect">
            <a:avLst/>
          </a:prstGeom>
          <a:solidFill>
            <a:schemeClr val="bg2"/>
          </a:solidFill>
          <a:ln>
            <a:solidFill>
              <a:schemeClr val="tx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BFEADDC-19A7-12FB-A349-2BEFB9B77F15}"/>
              </a:ext>
            </a:extLst>
          </p:cNvPr>
          <p:cNvSpPr txBox="1"/>
          <p:nvPr/>
        </p:nvSpPr>
        <p:spPr>
          <a:xfrm>
            <a:off x="514350" y="2365514"/>
            <a:ext cx="11163300" cy="830997"/>
          </a:xfrm>
          <a:prstGeom prst="rect">
            <a:avLst/>
          </a:prstGeom>
          <a:noFill/>
        </p:spPr>
        <p:txBody>
          <a:bodyPr wrap="square" rtlCol="0">
            <a:spAutoFit/>
          </a:bodyPr>
          <a:lstStyle/>
          <a:p>
            <a:r>
              <a:rPr lang="en-GB" sz="1200" i="1" dirty="0"/>
              <a:t>‘A game is a type of play activity, conducted in the context of a pretended reality, in which the participants try to achieve at least one arbitrary, nontrivial goal </a:t>
            </a:r>
            <a:r>
              <a:rPr lang="en-GB" sz="1200" b="1" i="1" dirty="0"/>
              <a:t>by acting in accordance with rules</a:t>
            </a:r>
            <a:r>
              <a:rPr lang="en-GB" sz="1200" i="1" dirty="0"/>
              <a:t>.’</a:t>
            </a:r>
          </a:p>
          <a:p>
            <a:endParaRPr lang="en-GB" sz="1200" i="1" dirty="0"/>
          </a:p>
          <a:p>
            <a:r>
              <a:rPr lang="en-GB" sz="1200" dirty="0">
                <a:hlinkClick r:id="rId2"/>
              </a:rPr>
              <a:t>Fundamentals of Games Design</a:t>
            </a:r>
            <a:r>
              <a:rPr lang="en-GB" sz="1200" dirty="0"/>
              <a:t>: Ernest Adams.</a:t>
            </a:r>
          </a:p>
        </p:txBody>
      </p:sp>
      <p:sp>
        <p:nvSpPr>
          <p:cNvPr id="6" name="Rectangle 5">
            <a:extLst>
              <a:ext uri="{FF2B5EF4-FFF2-40B4-BE49-F238E27FC236}">
                <a16:creationId xmlns:a16="http://schemas.microsoft.com/office/drawing/2014/main" id="{934FF16C-913D-9828-F586-172EC87096D7}"/>
              </a:ext>
            </a:extLst>
          </p:cNvPr>
          <p:cNvSpPr/>
          <p:nvPr/>
        </p:nvSpPr>
        <p:spPr>
          <a:xfrm>
            <a:off x="419099" y="3315876"/>
            <a:ext cx="11408723" cy="830998"/>
          </a:xfrm>
          <a:prstGeom prst="rect">
            <a:avLst/>
          </a:prstGeom>
          <a:solidFill>
            <a:schemeClr val="bg2"/>
          </a:solidFill>
          <a:ln>
            <a:solidFill>
              <a:schemeClr val="tx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122A019-4F17-04A3-366D-501BED875724}"/>
              </a:ext>
            </a:extLst>
          </p:cNvPr>
          <p:cNvSpPr txBox="1"/>
          <p:nvPr/>
        </p:nvSpPr>
        <p:spPr>
          <a:xfrm>
            <a:off x="539751" y="3408209"/>
            <a:ext cx="11163300" cy="646331"/>
          </a:xfrm>
          <a:prstGeom prst="rect">
            <a:avLst/>
          </a:prstGeom>
          <a:noFill/>
        </p:spPr>
        <p:txBody>
          <a:bodyPr wrap="square" rtlCol="0">
            <a:spAutoFit/>
          </a:bodyPr>
          <a:lstStyle/>
          <a:p>
            <a:r>
              <a:rPr lang="en-GB" sz="1200" i="1" dirty="0"/>
              <a:t>‘A game is a system in which players engage in artificial conflict, </a:t>
            </a:r>
            <a:r>
              <a:rPr lang="en-GB" sz="1200" b="1" i="1" dirty="0"/>
              <a:t>defined by rules</a:t>
            </a:r>
            <a:r>
              <a:rPr lang="en-GB" sz="1200" i="1" dirty="0"/>
              <a:t>, that results in a quantifiable outcome.’</a:t>
            </a:r>
          </a:p>
          <a:p>
            <a:endParaRPr lang="en-GB" sz="1200" i="1" dirty="0"/>
          </a:p>
          <a:p>
            <a:r>
              <a:rPr lang="en-GB" sz="1200" dirty="0">
                <a:hlinkClick r:id="rId3"/>
              </a:rPr>
              <a:t>Rules of Play</a:t>
            </a:r>
            <a:r>
              <a:rPr lang="en-GB" sz="1200" dirty="0"/>
              <a:t>: Katie </a:t>
            </a:r>
            <a:r>
              <a:rPr lang="en-GB" sz="1200" dirty="0" err="1"/>
              <a:t>Salen</a:t>
            </a:r>
            <a:r>
              <a:rPr lang="en-GB" sz="1200" dirty="0"/>
              <a:t> </a:t>
            </a:r>
            <a:r>
              <a:rPr lang="en-GB" sz="1200" dirty="0" err="1"/>
              <a:t>Tekinbras</a:t>
            </a:r>
            <a:r>
              <a:rPr lang="en-GB" sz="1200" dirty="0"/>
              <a:t> and Eric Zimmerman.</a:t>
            </a:r>
          </a:p>
        </p:txBody>
      </p:sp>
      <p:sp>
        <p:nvSpPr>
          <p:cNvPr id="8" name="Rectangle 7">
            <a:extLst>
              <a:ext uri="{FF2B5EF4-FFF2-40B4-BE49-F238E27FC236}">
                <a16:creationId xmlns:a16="http://schemas.microsoft.com/office/drawing/2014/main" id="{F096667F-6507-DF3D-B353-4F8E3D0FBC6C}"/>
              </a:ext>
            </a:extLst>
          </p:cNvPr>
          <p:cNvSpPr/>
          <p:nvPr/>
        </p:nvSpPr>
        <p:spPr>
          <a:xfrm>
            <a:off x="419099" y="4247346"/>
            <a:ext cx="11408723" cy="1005156"/>
          </a:xfrm>
          <a:prstGeom prst="rect">
            <a:avLst/>
          </a:prstGeom>
          <a:solidFill>
            <a:schemeClr val="bg2"/>
          </a:solidFill>
          <a:ln>
            <a:solidFill>
              <a:schemeClr val="tx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0FB7E1FB-DD95-E5C4-102A-CD50BAB8F0E3}"/>
              </a:ext>
            </a:extLst>
          </p:cNvPr>
          <p:cNvSpPr txBox="1"/>
          <p:nvPr/>
        </p:nvSpPr>
        <p:spPr>
          <a:xfrm>
            <a:off x="491408" y="4328925"/>
            <a:ext cx="11281743" cy="892552"/>
          </a:xfrm>
          <a:prstGeom prst="rect">
            <a:avLst/>
          </a:prstGeom>
          <a:noFill/>
        </p:spPr>
        <p:txBody>
          <a:bodyPr wrap="square" rtlCol="0">
            <a:spAutoFit/>
          </a:bodyPr>
          <a:lstStyle/>
          <a:p>
            <a:r>
              <a:rPr lang="en-GB" sz="1200" i="1" dirty="0"/>
              <a:t>‘To play a game is to attempt to achieve a specific state of affairs, using only means permitted by rules, </a:t>
            </a:r>
            <a:r>
              <a:rPr lang="en-GB" sz="1200" b="1" i="1" dirty="0"/>
              <a:t>where the rules prohibit use of more efficient in favour of less efficient means</a:t>
            </a:r>
            <a:r>
              <a:rPr lang="en-GB" sz="1200" i="1" dirty="0"/>
              <a:t>, and where the rules are accepted just because they make possible such activity.’</a:t>
            </a:r>
          </a:p>
          <a:p>
            <a:r>
              <a:rPr lang="en-GB" sz="1200" dirty="0">
                <a:hlinkClick r:id="rId4"/>
              </a:rPr>
              <a:t>The</a:t>
            </a:r>
            <a:r>
              <a:rPr lang="en-GB" sz="1600" dirty="0">
                <a:hlinkClick r:id="rId4"/>
              </a:rPr>
              <a:t> </a:t>
            </a:r>
            <a:r>
              <a:rPr lang="en-GB" sz="1200" dirty="0">
                <a:hlinkClick r:id="rId4"/>
              </a:rPr>
              <a:t>Grasshopper</a:t>
            </a:r>
            <a:r>
              <a:rPr lang="en-GB" sz="1600" dirty="0"/>
              <a:t>: </a:t>
            </a:r>
            <a:r>
              <a:rPr lang="en-GB" sz="1200" dirty="0"/>
              <a:t>Bernard Suits </a:t>
            </a:r>
            <a:r>
              <a:rPr lang="en-GB" sz="1600" dirty="0"/>
              <a:t>(</a:t>
            </a:r>
            <a:r>
              <a:rPr lang="en-GB" sz="1200" dirty="0"/>
              <a:t>Suits was writing in 1978 and does not consider video games, or table-top role-playing games).</a:t>
            </a:r>
          </a:p>
        </p:txBody>
      </p:sp>
      <p:sp>
        <p:nvSpPr>
          <p:cNvPr id="10" name="Content Placeholder 2">
            <a:extLst>
              <a:ext uri="{FF2B5EF4-FFF2-40B4-BE49-F238E27FC236}">
                <a16:creationId xmlns:a16="http://schemas.microsoft.com/office/drawing/2014/main" id="{4B95170A-DCD6-1AAD-01AA-6A10B47C6A9D}"/>
              </a:ext>
            </a:extLst>
          </p:cNvPr>
          <p:cNvSpPr txBox="1">
            <a:spLocks/>
          </p:cNvSpPr>
          <p:nvPr/>
        </p:nvSpPr>
        <p:spPr>
          <a:xfrm>
            <a:off x="364176" y="5334081"/>
            <a:ext cx="11542073" cy="10888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dirty="0"/>
              <a:t>Consider the game of golf…</a:t>
            </a:r>
          </a:p>
          <a:p>
            <a:pPr lvl="2"/>
            <a:r>
              <a:rPr lang="en-GB" dirty="0"/>
              <a:t>The objective of the game is to get the ball in the hole in as few moves as possible. The most efficient means of doing this would be to pick up the ball and drop it in the hole. The rules create a situation where this is not permitted and adds a complication that a golf club must be used.</a:t>
            </a:r>
          </a:p>
        </p:txBody>
      </p:sp>
    </p:spTree>
    <p:extLst>
      <p:ext uri="{BB962C8B-B14F-4D97-AF65-F5344CB8AC3E}">
        <p14:creationId xmlns:p14="http://schemas.microsoft.com/office/powerpoint/2010/main" val="640252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2C28-FCFE-3B2C-D8A7-C4E215BF1F6E}"/>
              </a:ext>
            </a:extLst>
          </p:cNvPr>
          <p:cNvSpPr>
            <a:spLocks noGrp="1"/>
          </p:cNvSpPr>
          <p:nvPr>
            <p:ph type="title"/>
          </p:nvPr>
        </p:nvSpPr>
        <p:spPr>
          <a:xfrm>
            <a:off x="1219200" y="336551"/>
            <a:ext cx="9493249" cy="758092"/>
          </a:xfrm>
        </p:spPr>
        <p:txBody>
          <a:bodyPr>
            <a:normAutofit/>
          </a:bodyPr>
          <a:lstStyle/>
          <a:p>
            <a:r>
              <a:rPr lang="en-GB" dirty="0"/>
              <a:t>Creating a Game Design Document</a:t>
            </a:r>
          </a:p>
        </p:txBody>
      </p:sp>
      <p:sp>
        <p:nvSpPr>
          <p:cNvPr id="3" name="Content Placeholder 2">
            <a:extLst>
              <a:ext uri="{FF2B5EF4-FFF2-40B4-BE49-F238E27FC236}">
                <a16:creationId xmlns:a16="http://schemas.microsoft.com/office/drawing/2014/main" id="{12A2EED8-09C1-7C80-1BDC-7E8DC9BB288F}"/>
              </a:ext>
            </a:extLst>
          </p:cNvPr>
          <p:cNvSpPr>
            <a:spLocks noGrp="1"/>
          </p:cNvSpPr>
          <p:nvPr>
            <p:ph idx="1"/>
          </p:nvPr>
        </p:nvSpPr>
        <p:spPr>
          <a:xfrm>
            <a:off x="364176" y="1195114"/>
            <a:ext cx="11542073" cy="1088821"/>
          </a:xfrm>
        </p:spPr>
        <p:txBody>
          <a:bodyPr/>
          <a:lstStyle/>
          <a:p>
            <a:r>
              <a:rPr lang="en-GB" b="1" dirty="0"/>
              <a:t>Game Mechanics</a:t>
            </a:r>
          </a:p>
          <a:p>
            <a:pPr lvl="1"/>
            <a:r>
              <a:rPr lang="en-GB" dirty="0"/>
              <a:t>Mechanics vs. Rules</a:t>
            </a:r>
          </a:p>
          <a:p>
            <a:pPr lvl="2"/>
            <a:r>
              <a:rPr lang="en-GB" dirty="0"/>
              <a:t>Games have rules:</a:t>
            </a:r>
          </a:p>
        </p:txBody>
      </p:sp>
      <p:sp>
        <p:nvSpPr>
          <p:cNvPr id="4" name="Rectangle 3">
            <a:extLst>
              <a:ext uri="{FF2B5EF4-FFF2-40B4-BE49-F238E27FC236}">
                <a16:creationId xmlns:a16="http://schemas.microsoft.com/office/drawing/2014/main" id="{C3FC9E1B-6EA4-0EFE-CDA6-7077E3C48254}"/>
              </a:ext>
            </a:extLst>
          </p:cNvPr>
          <p:cNvSpPr/>
          <p:nvPr/>
        </p:nvSpPr>
        <p:spPr>
          <a:xfrm>
            <a:off x="419099" y="2292074"/>
            <a:ext cx="11408723" cy="923330"/>
          </a:xfrm>
          <a:prstGeom prst="rect">
            <a:avLst/>
          </a:prstGeom>
          <a:solidFill>
            <a:schemeClr val="bg2"/>
          </a:solidFill>
          <a:ln>
            <a:solidFill>
              <a:schemeClr val="tx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BFEADDC-19A7-12FB-A349-2BEFB9B77F15}"/>
              </a:ext>
            </a:extLst>
          </p:cNvPr>
          <p:cNvSpPr txBox="1"/>
          <p:nvPr/>
        </p:nvSpPr>
        <p:spPr>
          <a:xfrm>
            <a:off x="514350" y="2365514"/>
            <a:ext cx="11163300" cy="830997"/>
          </a:xfrm>
          <a:prstGeom prst="rect">
            <a:avLst/>
          </a:prstGeom>
          <a:noFill/>
        </p:spPr>
        <p:txBody>
          <a:bodyPr wrap="square" rtlCol="0">
            <a:spAutoFit/>
          </a:bodyPr>
          <a:lstStyle/>
          <a:p>
            <a:r>
              <a:rPr lang="en-GB" sz="1200" i="1" dirty="0"/>
              <a:t>‘A game is a type of play activity, conducted in the context of a pretended reality, in which the participants try to achieve at least one arbitrary, nontrivial goal </a:t>
            </a:r>
            <a:r>
              <a:rPr lang="en-GB" sz="1200" b="1" i="1" dirty="0"/>
              <a:t>by acting in accordance with rules</a:t>
            </a:r>
            <a:r>
              <a:rPr lang="en-GB" sz="1200" i="1" dirty="0"/>
              <a:t>.’</a:t>
            </a:r>
          </a:p>
          <a:p>
            <a:endParaRPr lang="en-GB" sz="1200" i="1" dirty="0"/>
          </a:p>
          <a:p>
            <a:r>
              <a:rPr lang="en-GB" sz="1200" dirty="0">
                <a:hlinkClick r:id="rId2"/>
              </a:rPr>
              <a:t>Fundamentals of Games Design</a:t>
            </a:r>
            <a:r>
              <a:rPr lang="en-GB" sz="1200" dirty="0"/>
              <a:t>: Ernest Adams.</a:t>
            </a:r>
          </a:p>
        </p:txBody>
      </p:sp>
      <p:sp>
        <p:nvSpPr>
          <p:cNvPr id="6" name="Rectangle 5">
            <a:extLst>
              <a:ext uri="{FF2B5EF4-FFF2-40B4-BE49-F238E27FC236}">
                <a16:creationId xmlns:a16="http://schemas.microsoft.com/office/drawing/2014/main" id="{934FF16C-913D-9828-F586-172EC87096D7}"/>
              </a:ext>
            </a:extLst>
          </p:cNvPr>
          <p:cNvSpPr/>
          <p:nvPr/>
        </p:nvSpPr>
        <p:spPr>
          <a:xfrm>
            <a:off x="419099" y="3315876"/>
            <a:ext cx="11408723" cy="830998"/>
          </a:xfrm>
          <a:prstGeom prst="rect">
            <a:avLst/>
          </a:prstGeom>
          <a:solidFill>
            <a:schemeClr val="bg2"/>
          </a:solidFill>
          <a:ln>
            <a:solidFill>
              <a:schemeClr val="tx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122A019-4F17-04A3-366D-501BED875724}"/>
              </a:ext>
            </a:extLst>
          </p:cNvPr>
          <p:cNvSpPr txBox="1"/>
          <p:nvPr/>
        </p:nvSpPr>
        <p:spPr>
          <a:xfrm>
            <a:off x="539751" y="3408209"/>
            <a:ext cx="11163300" cy="646331"/>
          </a:xfrm>
          <a:prstGeom prst="rect">
            <a:avLst/>
          </a:prstGeom>
          <a:noFill/>
        </p:spPr>
        <p:txBody>
          <a:bodyPr wrap="square" rtlCol="0">
            <a:spAutoFit/>
          </a:bodyPr>
          <a:lstStyle/>
          <a:p>
            <a:r>
              <a:rPr lang="en-GB" sz="1200" i="1" dirty="0"/>
              <a:t>‘A game is a system in which players engage in artificial conflict, </a:t>
            </a:r>
            <a:r>
              <a:rPr lang="en-GB" sz="1200" b="1" i="1" dirty="0"/>
              <a:t>defined by rules</a:t>
            </a:r>
            <a:r>
              <a:rPr lang="en-GB" sz="1200" i="1" dirty="0"/>
              <a:t>, that results in a quantifiable outcome.’</a:t>
            </a:r>
          </a:p>
          <a:p>
            <a:endParaRPr lang="en-GB" sz="1200" i="1" dirty="0"/>
          </a:p>
          <a:p>
            <a:r>
              <a:rPr lang="en-GB" sz="1200" dirty="0">
                <a:hlinkClick r:id="rId3"/>
              </a:rPr>
              <a:t>Rules of Play</a:t>
            </a:r>
            <a:r>
              <a:rPr lang="en-GB" sz="1200" dirty="0"/>
              <a:t>: Katie </a:t>
            </a:r>
            <a:r>
              <a:rPr lang="en-GB" sz="1200" dirty="0" err="1"/>
              <a:t>Salen</a:t>
            </a:r>
            <a:r>
              <a:rPr lang="en-GB" sz="1200" dirty="0"/>
              <a:t> </a:t>
            </a:r>
            <a:r>
              <a:rPr lang="en-GB" sz="1200" dirty="0" err="1"/>
              <a:t>Tekinbras</a:t>
            </a:r>
            <a:r>
              <a:rPr lang="en-GB" sz="1200" dirty="0"/>
              <a:t> and Eric Zimmerman.</a:t>
            </a:r>
          </a:p>
        </p:txBody>
      </p:sp>
      <p:sp>
        <p:nvSpPr>
          <p:cNvPr id="8" name="Rectangle 7">
            <a:extLst>
              <a:ext uri="{FF2B5EF4-FFF2-40B4-BE49-F238E27FC236}">
                <a16:creationId xmlns:a16="http://schemas.microsoft.com/office/drawing/2014/main" id="{F096667F-6507-DF3D-B353-4F8E3D0FBC6C}"/>
              </a:ext>
            </a:extLst>
          </p:cNvPr>
          <p:cNvSpPr/>
          <p:nvPr/>
        </p:nvSpPr>
        <p:spPr>
          <a:xfrm>
            <a:off x="419099" y="4247346"/>
            <a:ext cx="11408723" cy="1005156"/>
          </a:xfrm>
          <a:prstGeom prst="rect">
            <a:avLst/>
          </a:prstGeom>
          <a:solidFill>
            <a:schemeClr val="bg2"/>
          </a:solidFill>
          <a:ln>
            <a:solidFill>
              <a:schemeClr val="tx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0FB7E1FB-DD95-E5C4-102A-CD50BAB8F0E3}"/>
              </a:ext>
            </a:extLst>
          </p:cNvPr>
          <p:cNvSpPr txBox="1"/>
          <p:nvPr/>
        </p:nvSpPr>
        <p:spPr>
          <a:xfrm>
            <a:off x="491408" y="4328925"/>
            <a:ext cx="11281743" cy="892552"/>
          </a:xfrm>
          <a:prstGeom prst="rect">
            <a:avLst/>
          </a:prstGeom>
          <a:noFill/>
        </p:spPr>
        <p:txBody>
          <a:bodyPr wrap="square" rtlCol="0">
            <a:spAutoFit/>
          </a:bodyPr>
          <a:lstStyle/>
          <a:p>
            <a:r>
              <a:rPr lang="en-GB" sz="1200" i="1" dirty="0"/>
              <a:t>‘To play a game is to attempt to achieve a specific state of affairs, using only means permitted by rules, </a:t>
            </a:r>
            <a:r>
              <a:rPr lang="en-GB" sz="1200" b="1" i="1" dirty="0"/>
              <a:t>where the rules prohibit use of more efficient in favour of less efficient means</a:t>
            </a:r>
            <a:r>
              <a:rPr lang="en-GB" sz="1200" i="1" dirty="0"/>
              <a:t>, and where the rules are accepted just because they make possible such activity.’</a:t>
            </a:r>
          </a:p>
          <a:p>
            <a:r>
              <a:rPr lang="en-GB" sz="1200" dirty="0">
                <a:hlinkClick r:id="rId4"/>
              </a:rPr>
              <a:t>The</a:t>
            </a:r>
            <a:r>
              <a:rPr lang="en-GB" sz="1600" dirty="0">
                <a:hlinkClick r:id="rId4"/>
              </a:rPr>
              <a:t> </a:t>
            </a:r>
            <a:r>
              <a:rPr lang="en-GB" sz="1200" dirty="0">
                <a:hlinkClick r:id="rId4"/>
              </a:rPr>
              <a:t>Grasshopper</a:t>
            </a:r>
            <a:r>
              <a:rPr lang="en-GB" sz="1600" dirty="0"/>
              <a:t>: </a:t>
            </a:r>
            <a:r>
              <a:rPr lang="en-GB" sz="1200" dirty="0"/>
              <a:t>Bernard Suits </a:t>
            </a:r>
            <a:r>
              <a:rPr lang="en-GB" sz="1600" dirty="0"/>
              <a:t>(</a:t>
            </a:r>
            <a:r>
              <a:rPr lang="en-GB" sz="1200" dirty="0"/>
              <a:t>Suits was writing in 1978 and does not consider video games, or table-top role-playing games).</a:t>
            </a:r>
          </a:p>
        </p:txBody>
      </p:sp>
      <p:sp>
        <p:nvSpPr>
          <p:cNvPr id="10" name="Content Placeholder 2">
            <a:extLst>
              <a:ext uri="{FF2B5EF4-FFF2-40B4-BE49-F238E27FC236}">
                <a16:creationId xmlns:a16="http://schemas.microsoft.com/office/drawing/2014/main" id="{4B95170A-DCD6-1AAD-01AA-6A10B47C6A9D}"/>
              </a:ext>
            </a:extLst>
          </p:cNvPr>
          <p:cNvSpPr txBox="1">
            <a:spLocks/>
          </p:cNvSpPr>
          <p:nvPr/>
        </p:nvSpPr>
        <p:spPr>
          <a:xfrm>
            <a:off x="364176" y="5334081"/>
            <a:ext cx="11542073" cy="10888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dirty="0"/>
              <a:t>Consider the game of golf…</a:t>
            </a:r>
          </a:p>
          <a:p>
            <a:pPr lvl="2"/>
            <a:r>
              <a:rPr lang="en-GB" dirty="0"/>
              <a:t>The objective of the game is to get the ball in the hole in as few moves as possible. The most efficient means of doing this would be to pick up the ball and drop it in the hole. The rules create a situation where this is not permitted and adds a complication that a golf club must be used.</a:t>
            </a:r>
          </a:p>
        </p:txBody>
      </p:sp>
    </p:spTree>
    <p:extLst>
      <p:ext uri="{BB962C8B-B14F-4D97-AF65-F5344CB8AC3E}">
        <p14:creationId xmlns:p14="http://schemas.microsoft.com/office/powerpoint/2010/main" val="1225535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2AD96-41A4-D4A3-F18D-6EFE274D3379}"/>
              </a:ext>
            </a:extLst>
          </p:cNvPr>
          <p:cNvSpPr>
            <a:spLocks noGrp="1"/>
          </p:cNvSpPr>
          <p:nvPr>
            <p:ph type="title"/>
          </p:nvPr>
        </p:nvSpPr>
        <p:spPr/>
        <p:txBody>
          <a:bodyPr/>
          <a:lstStyle/>
          <a:p>
            <a:r>
              <a:rPr lang="en-GB"/>
              <a:t>Topics we’ll be looking at</a:t>
            </a:r>
            <a:endParaRPr lang="en-GB" dirty="0"/>
          </a:p>
        </p:txBody>
      </p:sp>
      <p:graphicFrame>
        <p:nvGraphicFramePr>
          <p:cNvPr id="5" name="Content Placeholder 2">
            <a:extLst>
              <a:ext uri="{FF2B5EF4-FFF2-40B4-BE49-F238E27FC236}">
                <a16:creationId xmlns:a16="http://schemas.microsoft.com/office/drawing/2014/main" id="{33F4D92F-CFD0-B269-58F4-8E39429DBAC6}"/>
              </a:ext>
            </a:extLst>
          </p:cNvPr>
          <p:cNvGraphicFramePr>
            <a:graphicFrameLocks noGrp="1"/>
          </p:cNvGraphicFramePr>
          <p:nvPr>
            <p:ph idx="1"/>
          </p:nvPr>
        </p:nvGraphicFramePr>
        <p:xfrm>
          <a:off x="1219200" y="2318032"/>
          <a:ext cx="9493250" cy="3854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396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BEB0D89-517B-EEA9-DFD4-ED9505C9518A}"/>
              </a:ext>
            </a:extLst>
          </p:cNvPr>
          <p:cNvSpPr txBox="1">
            <a:spLocks/>
          </p:cNvSpPr>
          <p:nvPr/>
        </p:nvSpPr>
        <p:spPr>
          <a:xfrm>
            <a:off x="371473" y="1321283"/>
            <a:ext cx="5594351" cy="293670"/>
          </a:xfrm>
          <a:prstGeom prst="rect">
            <a:avLst/>
          </a:prstGeom>
        </p:spPr>
        <p:txBody>
          <a:bodyPr vert="horz" wrap="square" lIns="0" tIns="16510" rIns="0" bIns="0" rtlCol="0">
            <a:sp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12700" algn="l">
              <a:lnSpc>
                <a:spcPct val="100000"/>
              </a:lnSpc>
              <a:spcBef>
                <a:spcPts val="130"/>
              </a:spcBef>
            </a:pPr>
            <a:r>
              <a:rPr lang="en-GB" sz="1800" b="1" dirty="0">
                <a:solidFill>
                  <a:srgbClr val="24292E"/>
                </a:solidFill>
                <a:latin typeface="Consolas" panose="020B0609020204030204" pitchFamily="49" charset="0"/>
                <a:cs typeface="Aharoni" panose="02010803020104030203" pitchFamily="2" charset="-79"/>
              </a:rPr>
              <a:t>Primary</a:t>
            </a:r>
            <a:r>
              <a:rPr lang="en-GB" sz="1800" b="1" spc="-20" dirty="0">
                <a:solidFill>
                  <a:srgbClr val="24292E"/>
                </a:solidFill>
                <a:latin typeface="Consolas" panose="020B0609020204030204" pitchFamily="49" charset="0"/>
                <a:cs typeface="Aharoni" panose="02010803020104030203" pitchFamily="2" charset="-79"/>
              </a:rPr>
              <a:t> </a:t>
            </a:r>
            <a:r>
              <a:rPr lang="en-GB" sz="1800" b="1" dirty="0">
                <a:solidFill>
                  <a:srgbClr val="24292E"/>
                </a:solidFill>
                <a:latin typeface="Consolas" panose="020B0609020204030204" pitchFamily="49" charset="0"/>
                <a:cs typeface="Aharoni" panose="02010803020104030203" pitchFamily="2" charset="-79"/>
              </a:rPr>
              <a:t>and</a:t>
            </a:r>
            <a:r>
              <a:rPr lang="en-GB" sz="1800" b="1" spc="-20" dirty="0">
                <a:solidFill>
                  <a:srgbClr val="24292E"/>
                </a:solidFill>
                <a:latin typeface="Consolas" panose="020B0609020204030204" pitchFamily="49" charset="0"/>
                <a:cs typeface="Aharoni" panose="02010803020104030203" pitchFamily="2" charset="-79"/>
              </a:rPr>
              <a:t> </a:t>
            </a:r>
            <a:r>
              <a:rPr lang="en-GB" sz="1800" b="1" dirty="0">
                <a:solidFill>
                  <a:srgbClr val="24292E"/>
                </a:solidFill>
                <a:latin typeface="Consolas" panose="020B0609020204030204" pitchFamily="49" charset="0"/>
                <a:cs typeface="Aharoni" panose="02010803020104030203" pitchFamily="2" charset="-79"/>
              </a:rPr>
              <a:t>Secondary</a:t>
            </a:r>
            <a:r>
              <a:rPr lang="en-GB" sz="1800" b="1" spc="-20" dirty="0">
                <a:solidFill>
                  <a:srgbClr val="24292E"/>
                </a:solidFill>
                <a:latin typeface="Consolas" panose="020B0609020204030204" pitchFamily="49" charset="0"/>
                <a:cs typeface="Aharoni" panose="02010803020104030203" pitchFamily="2" charset="-79"/>
              </a:rPr>
              <a:t> </a:t>
            </a:r>
            <a:r>
              <a:rPr lang="en-GB" sz="1800" b="1" dirty="0">
                <a:solidFill>
                  <a:srgbClr val="24292E"/>
                </a:solidFill>
                <a:latin typeface="Consolas" panose="020B0609020204030204" pitchFamily="49" charset="0"/>
                <a:cs typeface="Aharoni" panose="02010803020104030203" pitchFamily="2" charset="-79"/>
              </a:rPr>
              <a:t>Core</a:t>
            </a:r>
            <a:r>
              <a:rPr lang="en-GB" sz="1800" b="1" spc="-15" dirty="0">
                <a:solidFill>
                  <a:srgbClr val="24292E"/>
                </a:solidFill>
                <a:latin typeface="Consolas" panose="020B0609020204030204" pitchFamily="49" charset="0"/>
                <a:cs typeface="Aharoni" panose="02010803020104030203" pitchFamily="2" charset="-79"/>
              </a:rPr>
              <a:t> </a:t>
            </a:r>
            <a:r>
              <a:rPr lang="en-GB" sz="1800" b="1" spc="-10" dirty="0">
                <a:solidFill>
                  <a:srgbClr val="24292E"/>
                </a:solidFill>
                <a:latin typeface="Consolas" panose="020B0609020204030204" pitchFamily="49" charset="0"/>
                <a:cs typeface="Aharoni" panose="02010803020104030203" pitchFamily="2" charset="-79"/>
              </a:rPr>
              <a:t>Mechanics</a:t>
            </a:r>
            <a:endParaRPr lang="en-GB" sz="1800" b="1" spc="-20" dirty="0">
              <a:latin typeface="Consolas" panose="020B0609020204030204" pitchFamily="49" charset="0"/>
              <a:cs typeface="Aharoni" panose="02010803020104030203" pitchFamily="2" charset="-79"/>
            </a:endParaRPr>
          </a:p>
        </p:txBody>
      </p:sp>
      <p:sp>
        <p:nvSpPr>
          <p:cNvPr id="7" name="Rectangle 6">
            <a:extLst>
              <a:ext uri="{FF2B5EF4-FFF2-40B4-BE49-F238E27FC236}">
                <a16:creationId xmlns:a16="http://schemas.microsoft.com/office/drawing/2014/main" id="{2156EB3C-AB25-AD4E-3E8E-9A3B778AAB51}"/>
              </a:ext>
            </a:extLst>
          </p:cNvPr>
          <p:cNvSpPr/>
          <p:nvPr/>
        </p:nvSpPr>
        <p:spPr>
          <a:xfrm>
            <a:off x="6579233" y="1191411"/>
            <a:ext cx="4511040" cy="29075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740FD8E-BB76-9592-1B09-B8B70BAD49A9}"/>
              </a:ext>
            </a:extLst>
          </p:cNvPr>
          <p:cNvSpPr txBox="1"/>
          <p:nvPr/>
        </p:nvSpPr>
        <p:spPr>
          <a:xfrm>
            <a:off x="6579233" y="3760400"/>
            <a:ext cx="4511040" cy="338554"/>
          </a:xfrm>
          <a:prstGeom prst="rect">
            <a:avLst/>
          </a:prstGeom>
          <a:noFill/>
        </p:spPr>
        <p:txBody>
          <a:bodyPr wrap="square" rtlCol="0">
            <a:spAutoFit/>
          </a:bodyPr>
          <a:lstStyle/>
          <a:p>
            <a:r>
              <a:rPr lang="en-GB" sz="800" spc="-10" dirty="0"/>
              <a:t>Can just taking cover in a shooter defeat your enemies? It might to keep you alive but eventually you need to leave cover and take offensive action.</a:t>
            </a:r>
          </a:p>
        </p:txBody>
      </p:sp>
      <p:pic>
        <p:nvPicPr>
          <p:cNvPr id="6" name="Picture 5" descr="A person pushing a van&#10;&#10;Description automatically generated">
            <a:extLst>
              <a:ext uri="{FF2B5EF4-FFF2-40B4-BE49-F238E27FC236}">
                <a16:creationId xmlns:a16="http://schemas.microsoft.com/office/drawing/2014/main" id="{73555FC1-4733-B154-ABA0-E5482EF60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0835" y="1240054"/>
            <a:ext cx="4428798" cy="2491199"/>
          </a:xfrm>
          <a:prstGeom prst="rect">
            <a:avLst/>
          </a:prstGeom>
        </p:spPr>
      </p:pic>
      <p:sp>
        <p:nvSpPr>
          <p:cNvPr id="4" name="Title 1">
            <a:extLst>
              <a:ext uri="{FF2B5EF4-FFF2-40B4-BE49-F238E27FC236}">
                <a16:creationId xmlns:a16="http://schemas.microsoft.com/office/drawing/2014/main" id="{7C9DB5CD-5E86-EAAF-D18C-9616CAF49083}"/>
              </a:ext>
            </a:extLst>
          </p:cNvPr>
          <p:cNvSpPr txBox="1">
            <a:spLocks/>
          </p:cNvSpPr>
          <p:nvPr/>
        </p:nvSpPr>
        <p:spPr>
          <a:xfrm>
            <a:off x="1219200" y="365125"/>
            <a:ext cx="9493249" cy="784225"/>
          </a:xfrm>
          <a:prstGeom prst="rect">
            <a:avLst/>
          </a:prstGeom>
        </p:spPr>
        <p:txBody>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dirty="0"/>
              <a:t>Creating a Game Design Document</a:t>
            </a:r>
            <a:endParaRPr lang="en-GB" dirty="0"/>
          </a:p>
        </p:txBody>
      </p:sp>
      <p:sp>
        <p:nvSpPr>
          <p:cNvPr id="8" name="TextBox 7">
            <a:extLst>
              <a:ext uri="{FF2B5EF4-FFF2-40B4-BE49-F238E27FC236}">
                <a16:creationId xmlns:a16="http://schemas.microsoft.com/office/drawing/2014/main" id="{DBA1A43D-86DB-650E-2269-AF379CC5F98B}"/>
              </a:ext>
            </a:extLst>
          </p:cNvPr>
          <p:cNvSpPr txBox="1"/>
          <p:nvPr/>
        </p:nvSpPr>
        <p:spPr>
          <a:xfrm>
            <a:off x="371473" y="1786887"/>
            <a:ext cx="6118735" cy="2308324"/>
          </a:xfrm>
          <a:prstGeom prst="rect">
            <a:avLst/>
          </a:prstGeom>
          <a:noFill/>
        </p:spPr>
        <p:txBody>
          <a:bodyPr wrap="square" rtlCol="0">
            <a:spAutoFit/>
          </a:bodyPr>
          <a:lstStyle/>
          <a:p>
            <a:r>
              <a:rPr lang="en-US" sz="1400" dirty="0"/>
              <a:t>Definition refined by </a:t>
            </a:r>
            <a:r>
              <a:rPr lang="en-US" sz="1400" dirty="0" err="1">
                <a:hlinkClick r:id="rId3"/>
              </a:rPr>
              <a:t>Sicart</a:t>
            </a:r>
            <a:r>
              <a:rPr lang="en-US" sz="1400" dirty="0">
                <a:hlinkClick r:id="rId3"/>
              </a:rPr>
              <a:t>(2008)</a:t>
            </a:r>
            <a:endParaRPr lang="en-US" sz="1400" dirty="0"/>
          </a:p>
          <a:p>
            <a:endParaRPr lang="en-US" sz="1400" dirty="0"/>
          </a:p>
          <a:p>
            <a:r>
              <a:rPr lang="en-US" sz="1600" b="1" dirty="0"/>
              <a:t>Primary</a:t>
            </a:r>
            <a:endParaRPr lang="en-US" dirty="0"/>
          </a:p>
          <a:p>
            <a:r>
              <a:rPr lang="en-US" sz="1400" dirty="0"/>
              <a:t>Directly applied to solving challenges</a:t>
            </a:r>
          </a:p>
          <a:p>
            <a:endParaRPr lang="en-US" sz="1400" dirty="0"/>
          </a:p>
          <a:p>
            <a:r>
              <a:rPr lang="en-US" sz="1600" b="1" dirty="0"/>
              <a:t>Secondary</a:t>
            </a:r>
            <a:endParaRPr lang="en-US" dirty="0"/>
          </a:p>
          <a:p>
            <a:r>
              <a:rPr lang="en-US" sz="1400" dirty="0"/>
              <a:t>Ease the players interaction with the game.</a:t>
            </a:r>
          </a:p>
          <a:p>
            <a:r>
              <a:rPr lang="en-US" sz="1400" dirty="0"/>
              <a:t>Available occasionally or used in combination with other mechanics.</a:t>
            </a:r>
          </a:p>
          <a:p>
            <a:r>
              <a:rPr lang="en-US" sz="1400" dirty="0"/>
              <a:t>Cannot be used alone to solve challenges.</a:t>
            </a:r>
          </a:p>
        </p:txBody>
      </p:sp>
      <p:sp>
        <p:nvSpPr>
          <p:cNvPr id="3" name="TextBox 2">
            <a:extLst>
              <a:ext uri="{FF2B5EF4-FFF2-40B4-BE49-F238E27FC236}">
                <a16:creationId xmlns:a16="http://schemas.microsoft.com/office/drawing/2014/main" id="{C3C8EBD4-2238-303D-FA1D-F19047150F82}"/>
              </a:ext>
            </a:extLst>
          </p:cNvPr>
          <p:cNvSpPr txBox="1"/>
          <p:nvPr/>
        </p:nvSpPr>
        <p:spPr>
          <a:xfrm>
            <a:off x="371473" y="5888938"/>
            <a:ext cx="10664193" cy="523220"/>
          </a:xfrm>
          <a:prstGeom prst="rect">
            <a:avLst/>
          </a:prstGeom>
          <a:noFill/>
        </p:spPr>
        <p:txBody>
          <a:bodyPr wrap="square" rtlCol="0">
            <a:spAutoFit/>
          </a:bodyPr>
          <a:lstStyle/>
          <a:p>
            <a:pPr marL="285750" indent="-285750">
              <a:buFont typeface="Arial" panose="020B0604020202020204" pitchFamily="34" charset="0"/>
              <a:buChar char="•"/>
            </a:pPr>
            <a:r>
              <a:rPr lang="en-GB" sz="1400" dirty="0"/>
              <a:t>Games are classified into genres based on their gameplay.</a:t>
            </a:r>
          </a:p>
          <a:p>
            <a:pPr marL="285750" indent="-285750">
              <a:buFont typeface="Arial" panose="020B0604020202020204" pitchFamily="34" charset="0"/>
              <a:buChar char="•"/>
            </a:pPr>
            <a:r>
              <a:rPr lang="en-GB" sz="1400" dirty="0"/>
              <a:t>Gameplay is generated by game mechanics.</a:t>
            </a:r>
          </a:p>
        </p:txBody>
      </p:sp>
      <p:sp>
        <p:nvSpPr>
          <p:cNvPr id="9" name="Rectangle 8">
            <a:extLst>
              <a:ext uri="{FF2B5EF4-FFF2-40B4-BE49-F238E27FC236}">
                <a16:creationId xmlns:a16="http://schemas.microsoft.com/office/drawing/2014/main" id="{D01D74EB-E602-5A14-1007-BD2D321CD83A}"/>
              </a:ext>
            </a:extLst>
          </p:cNvPr>
          <p:cNvSpPr/>
          <p:nvPr/>
        </p:nvSpPr>
        <p:spPr>
          <a:xfrm>
            <a:off x="371473" y="4199623"/>
            <a:ext cx="10718800" cy="1598611"/>
          </a:xfrm>
          <a:prstGeom prst="rect">
            <a:avLst/>
          </a:prstGeom>
          <a:solidFill>
            <a:schemeClr val="bg2"/>
          </a:solidFill>
          <a:ln>
            <a:solidFill>
              <a:schemeClr val="tx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bject 5">
            <a:extLst>
              <a:ext uri="{FF2B5EF4-FFF2-40B4-BE49-F238E27FC236}">
                <a16:creationId xmlns:a16="http://schemas.microsoft.com/office/drawing/2014/main" id="{C64FE3C8-2F42-64C8-7164-F34236DD7EAC}"/>
              </a:ext>
            </a:extLst>
          </p:cNvPr>
          <p:cNvSpPr txBox="1"/>
          <p:nvPr/>
        </p:nvSpPr>
        <p:spPr>
          <a:xfrm>
            <a:off x="539748" y="4318934"/>
            <a:ext cx="10404474" cy="1359988"/>
          </a:xfrm>
          <a:prstGeom prst="rect">
            <a:avLst/>
          </a:prstGeom>
        </p:spPr>
        <p:txBody>
          <a:bodyPr vert="horz" wrap="square" lIns="0" tIns="15875" rIns="0" bIns="0" rtlCol="0">
            <a:spAutoFit/>
          </a:bodyPr>
          <a:lstStyle/>
          <a:p>
            <a:pPr marL="12700">
              <a:lnSpc>
                <a:spcPct val="100000"/>
              </a:lnSpc>
              <a:spcBef>
                <a:spcPts val="125"/>
              </a:spcBef>
            </a:pPr>
            <a:r>
              <a:rPr sz="1400" b="1" spc="-20" dirty="0">
                <a:solidFill>
                  <a:srgbClr val="24292E"/>
                </a:solidFill>
                <a:latin typeface="Arial"/>
                <a:cs typeface="Arial"/>
              </a:rPr>
              <a:t>Core</a:t>
            </a:r>
            <a:endParaRPr lang="en-US" sz="1400" b="1" spc="-20" dirty="0">
              <a:solidFill>
                <a:srgbClr val="24292E"/>
              </a:solidFill>
              <a:latin typeface="Arial"/>
              <a:cs typeface="Arial"/>
            </a:endParaRPr>
          </a:p>
          <a:p>
            <a:pPr marL="12700">
              <a:lnSpc>
                <a:spcPct val="100000"/>
              </a:lnSpc>
              <a:spcBef>
                <a:spcPts val="125"/>
              </a:spcBef>
            </a:pPr>
            <a:endParaRPr lang="en-US" sz="1400" b="1" spc="-20" dirty="0">
              <a:solidFill>
                <a:srgbClr val="24292E"/>
              </a:solidFill>
              <a:latin typeface="Arial"/>
              <a:cs typeface="Arial"/>
            </a:endParaRPr>
          </a:p>
          <a:p>
            <a:pPr marL="12700">
              <a:lnSpc>
                <a:spcPct val="100000"/>
              </a:lnSpc>
              <a:spcBef>
                <a:spcPts val="125"/>
              </a:spcBef>
            </a:pPr>
            <a:r>
              <a:rPr sz="1400" dirty="0">
                <a:solidFill>
                  <a:srgbClr val="24292E"/>
                </a:solidFill>
                <a:latin typeface="Arial"/>
                <a:cs typeface="Arial"/>
              </a:rPr>
              <a:t>"</a:t>
            </a:r>
            <a:r>
              <a:rPr lang="en-GB" sz="1400" dirty="0">
                <a:solidFill>
                  <a:srgbClr val="24292E"/>
                </a:solidFill>
                <a:latin typeface="Arial"/>
                <a:cs typeface="Arial"/>
              </a:rPr>
              <a:t>… </a:t>
            </a:r>
            <a:r>
              <a:rPr sz="1400" dirty="0">
                <a:solidFill>
                  <a:srgbClr val="24292E"/>
                </a:solidFill>
                <a:latin typeface="Arial"/>
                <a:cs typeface="Arial"/>
              </a:rPr>
              <a:t>the</a:t>
            </a:r>
            <a:r>
              <a:rPr sz="1400" spc="60" dirty="0">
                <a:solidFill>
                  <a:srgbClr val="24292E"/>
                </a:solidFill>
                <a:latin typeface="Arial"/>
                <a:cs typeface="Arial"/>
              </a:rPr>
              <a:t> </a:t>
            </a:r>
            <a:r>
              <a:rPr sz="1400" dirty="0">
                <a:solidFill>
                  <a:srgbClr val="24292E"/>
                </a:solidFill>
                <a:latin typeface="Arial"/>
                <a:cs typeface="Arial"/>
              </a:rPr>
              <a:t>essential</a:t>
            </a:r>
            <a:r>
              <a:rPr sz="1400" spc="65" dirty="0">
                <a:solidFill>
                  <a:srgbClr val="24292E"/>
                </a:solidFill>
                <a:latin typeface="Arial"/>
                <a:cs typeface="Arial"/>
              </a:rPr>
              <a:t> </a:t>
            </a:r>
            <a:r>
              <a:rPr sz="1400" dirty="0">
                <a:solidFill>
                  <a:srgbClr val="24292E"/>
                </a:solidFill>
                <a:latin typeface="Arial"/>
                <a:cs typeface="Arial"/>
              </a:rPr>
              <a:t>play</a:t>
            </a:r>
            <a:r>
              <a:rPr sz="1400" spc="60" dirty="0">
                <a:solidFill>
                  <a:srgbClr val="24292E"/>
                </a:solidFill>
                <a:latin typeface="Arial"/>
                <a:cs typeface="Arial"/>
              </a:rPr>
              <a:t> </a:t>
            </a:r>
            <a:r>
              <a:rPr sz="1400" dirty="0">
                <a:solidFill>
                  <a:srgbClr val="24292E"/>
                </a:solidFill>
                <a:latin typeface="Arial"/>
                <a:cs typeface="Arial"/>
              </a:rPr>
              <a:t>activity</a:t>
            </a:r>
            <a:r>
              <a:rPr sz="1400" spc="65" dirty="0">
                <a:solidFill>
                  <a:srgbClr val="24292E"/>
                </a:solidFill>
                <a:latin typeface="Arial"/>
                <a:cs typeface="Arial"/>
              </a:rPr>
              <a:t> </a:t>
            </a:r>
            <a:r>
              <a:rPr sz="1400" dirty="0">
                <a:solidFill>
                  <a:srgbClr val="24292E"/>
                </a:solidFill>
                <a:latin typeface="Arial"/>
                <a:cs typeface="Arial"/>
              </a:rPr>
              <a:t>players</a:t>
            </a:r>
            <a:r>
              <a:rPr sz="1400" spc="60" dirty="0">
                <a:solidFill>
                  <a:srgbClr val="24292E"/>
                </a:solidFill>
                <a:latin typeface="Arial"/>
                <a:cs typeface="Arial"/>
              </a:rPr>
              <a:t> </a:t>
            </a:r>
            <a:r>
              <a:rPr sz="1400" dirty="0">
                <a:solidFill>
                  <a:srgbClr val="24292E"/>
                </a:solidFill>
                <a:latin typeface="Arial"/>
                <a:cs typeface="Arial"/>
              </a:rPr>
              <a:t>perform</a:t>
            </a:r>
            <a:r>
              <a:rPr sz="1400" spc="60" dirty="0">
                <a:solidFill>
                  <a:srgbClr val="24292E"/>
                </a:solidFill>
                <a:latin typeface="Arial"/>
                <a:cs typeface="Arial"/>
              </a:rPr>
              <a:t> </a:t>
            </a:r>
            <a:r>
              <a:rPr sz="1400" dirty="0">
                <a:solidFill>
                  <a:srgbClr val="24292E"/>
                </a:solidFill>
                <a:latin typeface="Arial"/>
                <a:cs typeface="Arial"/>
              </a:rPr>
              <a:t>again</a:t>
            </a:r>
            <a:r>
              <a:rPr sz="1400" spc="65" dirty="0">
                <a:solidFill>
                  <a:srgbClr val="24292E"/>
                </a:solidFill>
                <a:latin typeface="Arial"/>
                <a:cs typeface="Arial"/>
              </a:rPr>
              <a:t> </a:t>
            </a:r>
            <a:r>
              <a:rPr sz="1400" dirty="0">
                <a:solidFill>
                  <a:srgbClr val="24292E"/>
                </a:solidFill>
                <a:latin typeface="Arial"/>
                <a:cs typeface="Arial"/>
              </a:rPr>
              <a:t>and</a:t>
            </a:r>
            <a:r>
              <a:rPr sz="1400" spc="60" dirty="0">
                <a:solidFill>
                  <a:srgbClr val="24292E"/>
                </a:solidFill>
                <a:latin typeface="Arial"/>
                <a:cs typeface="Arial"/>
              </a:rPr>
              <a:t> </a:t>
            </a:r>
            <a:r>
              <a:rPr sz="1400" dirty="0">
                <a:solidFill>
                  <a:srgbClr val="24292E"/>
                </a:solidFill>
                <a:latin typeface="Arial"/>
                <a:cs typeface="Arial"/>
              </a:rPr>
              <a:t>again</a:t>
            </a:r>
            <a:r>
              <a:rPr sz="1400" spc="60" dirty="0">
                <a:solidFill>
                  <a:srgbClr val="24292E"/>
                </a:solidFill>
                <a:latin typeface="Arial"/>
                <a:cs typeface="Arial"/>
              </a:rPr>
              <a:t> </a:t>
            </a:r>
            <a:r>
              <a:rPr sz="1400" spc="-25" dirty="0">
                <a:solidFill>
                  <a:srgbClr val="24292E"/>
                </a:solidFill>
                <a:latin typeface="Arial"/>
                <a:cs typeface="Arial"/>
              </a:rPr>
              <a:t>in </a:t>
            </a:r>
            <a:r>
              <a:rPr sz="1400" dirty="0">
                <a:solidFill>
                  <a:srgbClr val="24292E"/>
                </a:solidFill>
                <a:latin typeface="Arial"/>
                <a:cs typeface="Arial"/>
              </a:rPr>
              <a:t>a</a:t>
            </a:r>
            <a:r>
              <a:rPr sz="1400" spc="30" dirty="0">
                <a:solidFill>
                  <a:srgbClr val="24292E"/>
                </a:solidFill>
                <a:latin typeface="Arial"/>
                <a:cs typeface="Arial"/>
              </a:rPr>
              <a:t> </a:t>
            </a:r>
            <a:r>
              <a:rPr sz="1400" dirty="0">
                <a:solidFill>
                  <a:srgbClr val="24292E"/>
                </a:solidFill>
                <a:latin typeface="Arial"/>
                <a:cs typeface="Arial"/>
              </a:rPr>
              <a:t>game</a:t>
            </a:r>
            <a:r>
              <a:rPr sz="1400" spc="40" dirty="0">
                <a:solidFill>
                  <a:srgbClr val="24292E"/>
                </a:solidFill>
                <a:latin typeface="Arial"/>
                <a:cs typeface="Arial"/>
              </a:rPr>
              <a:t> </a:t>
            </a:r>
            <a:r>
              <a:rPr sz="1400" dirty="0">
                <a:solidFill>
                  <a:srgbClr val="24292E"/>
                </a:solidFill>
                <a:latin typeface="Arial"/>
                <a:cs typeface="Arial"/>
              </a:rPr>
              <a:t>(...)</a:t>
            </a:r>
            <a:r>
              <a:rPr sz="1400" spc="40" dirty="0">
                <a:solidFill>
                  <a:srgbClr val="24292E"/>
                </a:solidFill>
                <a:latin typeface="Arial"/>
                <a:cs typeface="Arial"/>
              </a:rPr>
              <a:t> </a:t>
            </a:r>
            <a:r>
              <a:rPr sz="1400" dirty="0">
                <a:solidFill>
                  <a:srgbClr val="24292E"/>
                </a:solidFill>
                <a:latin typeface="Arial"/>
                <a:cs typeface="Arial"/>
              </a:rPr>
              <a:t>however,</a:t>
            </a:r>
            <a:r>
              <a:rPr sz="1400" spc="40" dirty="0">
                <a:solidFill>
                  <a:srgbClr val="24292E"/>
                </a:solidFill>
                <a:latin typeface="Arial"/>
                <a:cs typeface="Arial"/>
              </a:rPr>
              <a:t> </a:t>
            </a:r>
            <a:r>
              <a:rPr sz="1400" dirty="0">
                <a:solidFill>
                  <a:srgbClr val="24292E"/>
                </a:solidFill>
                <a:latin typeface="Arial"/>
                <a:cs typeface="Arial"/>
              </a:rPr>
              <a:t>in</a:t>
            </a:r>
            <a:r>
              <a:rPr sz="1400" spc="40" dirty="0">
                <a:solidFill>
                  <a:srgbClr val="24292E"/>
                </a:solidFill>
                <a:latin typeface="Arial"/>
                <a:cs typeface="Arial"/>
              </a:rPr>
              <a:t> </a:t>
            </a:r>
            <a:r>
              <a:rPr sz="1400" dirty="0">
                <a:solidFill>
                  <a:srgbClr val="24292E"/>
                </a:solidFill>
                <a:latin typeface="Arial"/>
                <a:cs typeface="Arial"/>
              </a:rPr>
              <a:t>many</a:t>
            </a:r>
            <a:r>
              <a:rPr sz="1400" spc="40" dirty="0">
                <a:solidFill>
                  <a:srgbClr val="24292E"/>
                </a:solidFill>
                <a:latin typeface="Arial"/>
                <a:cs typeface="Arial"/>
              </a:rPr>
              <a:t> </a:t>
            </a:r>
            <a:r>
              <a:rPr sz="1400" dirty="0">
                <a:solidFill>
                  <a:srgbClr val="24292E"/>
                </a:solidFill>
                <a:latin typeface="Arial"/>
                <a:cs typeface="Arial"/>
              </a:rPr>
              <a:t>games,</a:t>
            </a:r>
            <a:r>
              <a:rPr sz="1400" spc="40" dirty="0">
                <a:solidFill>
                  <a:srgbClr val="24292E"/>
                </a:solidFill>
                <a:latin typeface="Arial"/>
                <a:cs typeface="Arial"/>
              </a:rPr>
              <a:t> </a:t>
            </a:r>
            <a:r>
              <a:rPr sz="1400" dirty="0">
                <a:solidFill>
                  <a:srgbClr val="24292E"/>
                </a:solidFill>
                <a:latin typeface="Arial"/>
                <a:cs typeface="Arial"/>
              </a:rPr>
              <a:t>the</a:t>
            </a:r>
            <a:r>
              <a:rPr sz="1400" spc="40" dirty="0">
                <a:solidFill>
                  <a:srgbClr val="24292E"/>
                </a:solidFill>
                <a:latin typeface="Arial"/>
                <a:cs typeface="Arial"/>
              </a:rPr>
              <a:t> </a:t>
            </a:r>
            <a:r>
              <a:rPr sz="1400" dirty="0">
                <a:solidFill>
                  <a:srgbClr val="24292E"/>
                </a:solidFill>
                <a:latin typeface="Arial"/>
                <a:cs typeface="Arial"/>
              </a:rPr>
              <a:t>core</a:t>
            </a:r>
            <a:r>
              <a:rPr sz="1400" spc="40" dirty="0">
                <a:solidFill>
                  <a:srgbClr val="24292E"/>
                </a:solidFill>
                <a:latin typeface="Arial"/>
                <a:cs typeface="Arial"/>
              </a:rPr>
              <a:t> </a:t>
            </a:r>
            <a:r>
              <a:rPr sz="1400" dirty="0">
                <a:solidFill>
                  <a:srgbClr val="24292E"/>
                </a:solidFill>
                <a:latin typeface="Arial"/>
                <a:cs typeface="Arial"/>
              </a:rPr>
              <a:t>mechanic</a:t>
            </a:r>
            <a:r>
              <a:rPr sz="1400" spc="40" dirty="0">
                <a:solidFill>
                  <a:srgbClr val="24292E"/>
                </a:solidFill>
                <a:latin typeface="Arial"/>
                <a:cs typeface="Arial"/>
              </a:rPr>
              <a:t> </a:t>
            </a:r>
            <a:r>
              <a:rPr sz="1400" dirty="0">
                <a:solidFill>
                  <a:srgbClr val="24292E"/>
                </a:solidFill>
                <a:latin typeface="Arial"/>
                <a:cs typeface="Arial"/>
              </a:rPr>
              <a:t>is</a:t>
            </a:r>
            <a:r>
              <a:rPr sz="1400" spc="40" dirty="0">
                <a:solidFill>
                  <a:srgbClr val="24292E"/>
                </a:solidFill>
                <a:latin typeface="Arial"/>
                <a:cs typeface="Arial"/>
              </a:rPr>
              <a:t> </a:t>
            </a:r>
            <a:r>
              <a:rPr sz="1400" spc="-50" dirty="0">
                <a:solidFill>
                  <a:srgbClr val="24292E"/>
                </a:solidFill>
                <a:latin typeface="Arial"/>
                <a:cs typeface="Arial"/>
              </a:rPr>
              <a:t>a </a:t>
            </a:r>
            <a:r>
              <a:rPr sz="1400" dirty="0">
                <a:latin typeface="Arial"/>
                <a:cs typeface="Arial"/>
              </a:rPr>
              <a:t>compound</a:t>
            </a:r>
            <a:r>
              <a:rPr sz="1400" spc="60" dirty="0">
                <a:latin typeface="Arial"/>
                <a:cs typeface="Arial"/>
              </a:rPr>
              <a:t> </a:t>
            </a:r>
            <a:r>
              <a:rPr sz="1400" dirty="0">
                <a:latin typeface="Arial"/>
                <a:cs typeface="Arial"/>
              </a:rPr>
              <a:t>activity</a:t>
            </a:r>
            <a:r>
              <a:rPr sz="1400" spc="60" dirty="0">
                <a:latin typeface="Arial"/>
                <a:cs typeface="Arial"/>
              </a:rPr>
              <a:t> </a:t>
            </a:r>
            <a:r>
              <a:rPr sz="1400" dirty="0">
                <a:latin typeface="Arial"/>
                <a:cs typeface="Arial"/>
              </a:rPr>
              <a:t>composed</a:t>
            </a:r>
            <a:r>
              <a:rPr sz="1400" spc="60" dirty="0">
                <a:latin typeface="Arial"/>
                <a:cs typeface="Arial"/>
              </a:rPr>
              <a:t> </a:t>
            </a:r>
            <a:r>
              <a:rPr sz="1400" dirty="0">
                <a:latin typeface="Arial"/>
                <a:cs typeface="Arial"/>
              </a:rPr>
              <a:t>of</a:t>
            </a:r>
            <a:r>
              <a:rPr sz="1400" spc="60" dirty="0">
                <a:latin typeface="Arial"/>
                <a:cs typeface="Arial"/>
              </a:rPr>
              <a:t> </a:t>
            </a:r>
            <a:r>
              <a:rPr sz="1400" dirty="0">
                <a:latin typeface="Arial"/>
                <a:cs typeface="Arial"/>
              </a:rPr>
              <a:t>a</a:t>
            </a:r>
            <a:r>
              <a:rPr sz="1400" spc="60" dirty="0">
                <a:latin typeface="Arial"/>
                <a:cs typeface="Arial"/>
              </a:rPr>
              <a:t> </a:t>
            </a:r>
            <a:r>
              <a:rPr sz="1400" dirty="0">
                <a:latin typeface="Arial"/>
                <a:cs typeface="Arial"/>
              </a:rPr>
              <a:t>suite</a:t>
            </a:r>
            <a:r>
              <a:rPr sz="1400" spc="60" dirty="0">
                <a:latin typeface="Arial"/>
                <a:cs typeface="Arial"/>
              </a:rPr>
              <a:t> </a:t>
            </a:r>
            <a:r>
              <a:rPr sz="1400" dirty="0">
                <a:latin typeface="Arial"/>
                <a:cs typeface="Arial"/>
              </a:rPr>
              <a:t>of</a:t>
            </a:r>
            <a:r>
              <a:rPr sz="1400" spc="60" dirty="0">
                <a:latin typeface="Arial"/>
                <a:cs typeface="Arial"/>
              </a:rPr>
              <a:t> </a:t>
            </a:r>
            <a:r>
              <a:rPr sz="1400" dirty="0">
                <a:latin typeface="Arial"/>
                <a:cs typeface="Arial"/>
              </a:rPr>
              <a:t>actions"</a:t>
            </a:r>
            <a:r>
              <a:rPr lang="en-GB" sz="1400" dirty="0">
                <a:latin typeface="Arial"/>
                <a:cs typeface="Arial"/>
              </a:rPr>
              <a:t> </a:t>
            </a:r>
            <a:r>
              <a:rPr sz="1400" dirty="0">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a:t>
            </a:r>
            <a:r>
              <a:rPr sz="1400" dirty="0" err="1">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Salen</a:t>
            </a:r>
            <a:r>
              <a:rPr lang="en-GB" sz="1400" dirty="0">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 </a:t>
            </a:r>
            <a:r>
              <a:rPr lang="en-GB" sz="1400" dirty="0" err="1">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Tekinbas</a:t>
            </a:r>
            <a:r>
              <a:rPr sz="1400" spc="60" dirty="0">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 </a:t>
            </a:r>
            <a:r>
              <a:rPr sz="1400" spc="-25" dirty="0">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and </a:t>
            </a:r>
            <a:r>
              <a:rPr sz="1400" dirty="0">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Zimmerman,</a:t>
            </a:r>
            <a:r>
              <a:rPr sz="1400" spc="70" dirty="0">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 </a:t>
            </a:r>
            <a:r>
              <a:rPr sz="1400" dirty="0">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2004,</a:t>
            </a:r>
            <a:r>
              <a:rPr sz="1400" spc="70" dirty="0">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 </a:t>
            </a:r>
            <a:r>
              <a:rPr sz="1400" dirty="0">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p.</a:t>
            </a:r>
            <a:r>
              <a:rPr sz="1400" spc="65" dirty="0">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 </a:t>
            </a:r>
            <a:r>
              <a:rPr sz="1400" spc="-10" dirty="0">
                <a:solidFill>
                  <a:schemeClr val="accent4">
                    <a:lumMod val="50000"/>
                  </a:schemeClr>
                </a:solidFill>
                <a:latin typeface="Arial"/>
                <a:cs typeface="Arial"/>
                <a:hlinkClick r:id="rId4">
                  <a:extLst>
                    <a:ext uri="{A12FA001-AC4F-418D-AE19-62706E023703}">
                      <ahyp:hlinkClr xmlns:ahyp="http://schemas.microsoft.com/office/drawing/2018/hyperlinkcolor" val="tx"/>
                    </a:ext>
                  </a:extLst>
                </a:hlinkClick>
              </a:rPr>
              <a:t>316).</a:t>
            </a:r>
            <a:endParaRPr lang="en-GB" sz="1400" spc="-10" dirty="0">
              <a:solidFill>
                <a:schemeClr val="accent4">
                  <a:lumMod val="50000"/>
                </a:schemeClr>
              </a:solidFill>
              <a:latin typeface="Arial"/>
              <a:cs typeface="Arial"/>
            </a:endParaRPr>
          </a:p>
          <a:p>
            <a:pPr marL="12700">
              <a:lnSpc>
                <a:spcPct val="100000"/>
              </a:lnSpc>
              <a:spcBef>
                <a:spcPts val="125"/>
              </a:spcBef>
            </a:pPr>
            <a:endParaRPr lang="en-GB" sz="1400" spc="-10" dirty="0">
              <a:solidFill>
                <a:schemeClr val="accent4">
                  <a:lumMod val="50000"/>
                </a:schemeClr>
              </a:solidFill>
              <a:latin typeface="Arial"/>
              <a:cs typeface="Arial"/>
            </a:endParaRPr>
          </a:p>
          <a:p>
            <a:pPr marL="12700">
              <a:lnSpc>
                <a:spcPct val="100000"/>
              </a:lnSpc>
              <a:spcBef>
                <a:spcPts val="125"/>
              </a:spcBef>
            </a:pPr>
            <a:r>
              <a:rPr sz="1400" dirty="0">
                <a:solidFill>
                  <a:srgbClr val="24292E"/>
                </a:solidFill>
                <a:latin typeface="Arial"/>
                <a:cs typeface="Arial"/>
              </a:rPr>
              <a:t>"</a:t>
            </a:r>
            <a:r>
              <a:rPr lang="en-GB" sz="1400" dirty="0">
                <a:solidFill>
                  <a:srgbClr val="24292E"/>
                </a:solidFill>
                <a:latin typeface="Arial"/>
                <a:cs typeface="Arial"/>
              </a:rPr>
              <a:t>… the</a:t>
            </a:r>
            <a:r>
              <a:rPr lang="en-GB" sz="1400" spc="55" dirty="0">
                <a:solidFill>
                  <a:srgbClr val="24292E"/>
                </a:solidFill>
                <a:latin typeface="Arial"/>
                <a:cs typeface="Arial"/>
              </a:rPr>
              <a:t> </a:t>
            </a:r>
            <a:r>
              <a:rPr lang="en-GB" sz="1400" dirty="0">
                <a:solidFill>
                  <a:srgbClr val="24292E"/>
                </a:solidFill>
                <a:latin typeface="Arial"/>
                <a:cs typeface="Arial"/>
              </a:rPr>
              <a:t>possible</a:t>
            </a:r>
            <a:r>
              <a:rPr lang="en-GB" sz="1400" spc="65" dirty="0">
                <a:solidFill>
                  <a:srgbClr val="24292E"/>
                </a:solidFill>
                <a:latin typeface="Arial"/>
                <a:cs typeface="Arial"/>
              </a:rPr>
              <a:t> </a:t>
            </a:r>
            <a:r>
              <a:rPr lang="en-GB" sz="1400" dirty="0">
                <a:solidFill>
                  <a:srgbClr val="24292E"/>
                </a:solidFill>
                <a:latin typeface="Arial"/>
                <a:cs typeface="Arial"/>
              </a:rPr>
              <a:t>or</a:t>
            </a:r>
            <a:r>
              <a:rPr lang="en-GB" sz="1400" spc="65" dirty="0">
                <a:solidFill>
                  <a:srgbClr val="24292E"/>
                </a:solidFill>
                <a:latin typeface="Arial"/>
                <a:cs typeface="Arial"/>
              </a:rPr>
              <a:t> </a:t>
            </a:r>
            <a:r>
              <a:rPr lang="en-GB" sz="1400" dirty="0">
                <a:solidFill>
                  <a:srgbClr val="24292E"/>
                </a:solidFill>
                <a:latin typeface="Arial"/>
                <a:cs typeface="Arial"/>
              </a:rPr>
              <a:t>preferred</a:t>
            </a:r>
            <a:r>
              <a:rPr lang="en-GB" sz="1400" spc="65" dirty="0">
                <a:solidFill>
                  <a:srgbClr val="24292E"/>
                </a:solidFill>
                <a:latin typeface="Arial"/>
                <a:cs typeface="Arial"/>
              </a:rPr>
              <a:t> </a:t>
            </a:r>
            <a:r>
              <a:rPr lang="en-GB" sz="1400" dirty="0">
                <a:solidFill>
                  <a:srgbClr val="24292E"/>
                </a:solidFill>
                <a:latin typeface="Arial"/>
                <a:cs typeface="Arial"/>
              </a:rPr>
              <a:t>or</a:t>
            </a:r>
            <a:r>
              <a:rPr lang="en-GB" sz="1400" spc="65" dirty="0">
                <a:solidFill>
                  <a:srgbClr val="24292E"/>
                </a:solidFill>
                <a:latin typeface="Arial"/>
                <a:cs typeface="Arial"/>
              </a:rPr>
              <a:t> </a:t>
            </a:r>
            <a:r>
              <a:rPr lang="en-GB" sz="1400" dirty="0">
                <a:solidFill>
                  <a:srgbClr val="24292E"/>
                </a:solidFill>
                <a:latin typeface="Arial"/>
                <a:cs typeface="Arial"/>
              </a:rPr>
              <a:t>encouraged</a:t>
            </a:r>
            <a:r>
              <a:rPr lang="en-GB" sz="1400" spc="65" dirty="0">
                <a:solidFill>
                  <a:srgbClr val="24292E"/>
                </a:solidFill>
                <a:latin typeface="Arial"/>
                <a:cs typeface="Arial"/>
              </a:rPr>
              <a:t> </a:t>
            </a:r>
            <a:r>
              <a:rPr lang="en-GB" sz="1400" dirty="0">
                <a:solidFill>
                  <a:srgbClr val="24292E"/>
                </a:solidFill>
                <a:latin typeface="Arial"/>
                <a:cs typeface="Arial"/>
              </a:rPr>
              <a:t>means</a:t>
            </a:r>
            <a:r>
              <a:rPr lang="en-GB" sz="1400" spc="65" dirty="0">
                <a:solidFill>
                  <a:srgbClr val="24292E"/>
                </a:solidFill>
                <a:latin typeface="Arial"/>
                <a:cs typeface="Arial"/>
              </a:rPr>
              <a:t> </a:t>
            </a:r>
            <a:r>
              <a:rPr lang="en-GB" sz="1400" spc="-20" dirty="0">
                <a:solidFill>
                  <a:srgbClr val="24292E"/>
                </a:solidFill>
                <a:latin typeface="Arial"/>
                <a:cs typeface="Arial"/>
              </a:rPr>
              <a:t>with </a:t>
            </a:r>
            <a:r>
              <a:rPr lang="en-GB" sz="1400" dirty="0">
                <a:solidFill>
                  <a:srgbClr val="24292E"/>
                </a:solidFill>
                <a:latin typeface="Arial"/>
                <a:cs typeface="Arial"/>
              </a:rPr>
              <a:t>which</a:t>
            </a:r>
            <a:r>
              <a:rPr lang="en-GB" sz="1400" spc="55" dirty="0">
                <a:solidFill>
                  <a:srgbClr val="24292E"/>
                </a:solidFill>
                <a:latin typeface="Arial"/>
                <a:cs typeface="Arial"/>
              </a:rPr>
              <a:t> </a:t>
            </a:r>
            <a:r>
              <a:rPr lang="en-GB" sz="1400" dirty="0">
                <a:solidFill>
                  <a:srgbClr val="24292E"/>
                </a:solidFill>
                <a:latin typeface="Arial"/>
                <a:cs typeface="Arial"/>
              </a:rPr>
              <a:t>the</a:t>
            </a:r>
            <a:r>
              <a:rPr lang="en-GB" sz="1400" spc="55" dirty="0">
                <a:solidFill>
                  <a:srgbClr val="24292E"/>
                </a:solidFill>
                <a:latin typeface="Arial"/>
                <a:cs typeface="Arial"/>
              </a:rPr>
              <a:t> </a:t>
            </a:r>
            <a:r>
              <a:rPr lang="en-GB" sz="1400" dirty="0">
                <a:solidFill>
                  <a:srgbClr val="24292E"/>
                </a:solidFill>
                <a:latin typeface="Arial"/>
                <a:cs typeface="Arial"/>
              </a:rPr>
              <a:t>player</a:t>
            </a:r>
            <a:r>
              <a:rPr lang="en-GB" sz="1400" spc="55" dirty="0">
                <a:solidFill>
                  <a:srgbClr val="24292E"/>
                </a:solidFill>
                <a:latin typeface="Arial"/>
                <a:cs typeface="Arial"/>
              </a:rPr>
              <a:t> </a:t>
            </a:r>
            <a:r>
              <a:rPr lang="en-GB" sz="1400" dirty="0">
                <a:solidFill>
                  <a:srgbClr val="24292E"/>
                </a:solidFill>
                <a:latin typeface="Arial"/>
                <a:cs typeface="Arial"/>
              </a:rPr>
              <a:t>can</a:t>
            </a:r>
            <a:r>
              <a:rPr lang="en-GB" sz="1400" spc="55" dirty="0">
                <a:solidFill>
                  <a:srgbClr val="24292E"/>
                </a:solidFill>
                <a:latin typeface="Arial"/>
                <a:cs typeface="Arial"/>
              </a:rPr>
              <a:t> </a:t>
            </a:r>
            <a:r>
              <a:rPr lang="en-GB" sz="1400" dirty="0">
                <a:solidFill>
                  <a:srgbClr val="24292E"/>
                </a:solidFill>
                <a:latin typeface="Arial"/>
                <a:cs typeface="Arial"/>
              </a:rPr>
              <a:t>interact</a:t>
            </a:r>
            <a:r>
              <a:rPr lang="en-GB" sz="1400" spc="55" dirty="0">
                <a:solidFill>
                  <a:srgbClr val="24292E"/>
                </a:solidFill>
                <a:latin typeface="Arial"/>
                <a:cs typeface="Arial"/>
              </a:rPr>
              <a:t> </a:t>
            </a:r>
            <a:r>
              <a:rPr lang="en-GB" sz="1400" dirty="0">
                <a:solidFill>
                  <a:srgbClr val="24292E"/>
                </a:solidFill>
                <a:latin typeface="Arial"/>
                <a:cs typeface="Arial"/>
              </a:rPr>
              <a:t>with</a:t>
            </a:r>
            <a:r>
              <a:rPr lang="en-GB" sz="1400" spc="55" dirty="0">
                <a:solidFill>
                  <a:srgbClr val="24292E"/>
                </a:solidFill>
                <a:latin typeface="Arial"/>
                <a:cs typeface="Arial"/>
              </a:rPr>
              <a:t> </a:t>
            </a:r>
            <a:r>
              <a:rPr lang="en-GB" sz="1400" dirty="0">
                <a:solidFill>
                  <a:srgbClr val="24292E"/>
                </a:solidFill>
                <a:latin typeface="Arial"/>
                <a:cs typeface="Arial"/>
              </a:rPr>
              <a:t>game</a:t>
            </a:r>
            <a:r>
              <a:rPr lang="en-GB" sz="1400" spc="55" dirty="0">
                <a:solidFill>
                  <a:srgbClr val="24292E"/>
                </a:solidFill>
                <a:latin typeface="Arial"/>
                <a:cs typeface="Arial"/>
              </a:rPr>
              <a:t> </a:t>
            </a:r>
            <a:r>
              <a:rPr lang="en-GB" sz="1400" dirty="0">
                <a:solidFill>
                  <a:srgbClr val="24292E"/>
                </a:solidFill>
                <a:latin typeface="Arial"/>
                <a:cs typeface="Arial"/>
              </a:rPr>
              <a:t>elements</a:t>
            </a:r>
            <a:r>
              <a:rPr lang="en-GB" sz="1400" spc="55" dirty="0">
                <a:solidFill>
                  <a:srgbClr val="24292E"/>
                </a:solidFill>
                <a:latin typeface="Arial"/>
                <a:cs typeface="Arial"/>
              </a:rPr>
              <a:t> </a:t>
            </a:r>
            <a:r>
              <a:rPr sz="1400" dirty="0">
                <a:solidFill>
                  <a:srgbClr val="24292E"/>
                </a:solidFill>
                <a:latin typeface="Arial"/>
                <a:cs typeface="Arial"/>
              </a:rPr>
              <a:t>"</a:t>
            </a:r>
            <a:r>
              <a:rPr lang="en-GB" sz="1400" spc="50" dirty="0">
                <a:solidFill>
                  <a:srgbClr val="24292E"/>
                </a:solidFill>
                <a:latin typeface="Arial"/>
                <a:cs typeface="Arial"/>
              </a:rPr>
              <a:t> </a:t>
            </a:r>
            <a:r>
              <a:rPr sz="1400" dirty="0">
                <a:solidFill>
                  <a:srgbClr val="24292E"/>
                </a:solidFill>
                <a:latin typeface="Arial"/>
                <a:cs typeface="Arial"/>
              </a:rPr>
              <a:t>(J</a:t>
            </a:r>
            <a:r>
              <a:rPr lang="en-GB" sz="1400" dirty="0">
                <a:solidFill>
                  <a:srgbClr val="24292E"/>
                </a:solidFill>
                <a:latin typeface="Malgun Gothic"/>
                <a:cs typeface="Arial"/>
              </a:rPr>
              <a:t>ä</a:t>
            </a:r>
            <a:r>
              <a:rPr sz="1400" dirty="0" err="1">
                <a:solidFill>
                  <a:srgbClr val="24292E"/>
                </a:solidFill>
                <a:latin typeface="Arial"/>
                <a:cs typeface="Arial"/>
              </a:rPr>
              <a:t>rvinen</a:t>
            </a:r>
            <a:r>
              <a:rPr sz="1400" spc="55" dirty="0">
                <a:solidFill>
                  <a:srgbClr val="24292E"/>
                </a:solidFill>
                <a:latin typeface="Arial"/>
                <a:cs typeface="Arial"/>
              </a:rPr>
              <a:t> </a:t>
            </a:r>
            <a:r>
              <a:rPr lang="en-GB" sz="1400" dirty="0">
                <a:solidFill>
                  <a:srgbClr val="24292E"/>
                </a:solidFill>
                <a:latin typeface="Arial"/>
                <a:cs typeface="Arial"/>
              </a:rPr>
              <a:t>2008</a:t>
            </a:r>
            <a:r>
              <a:rPr sz="1400" dirty="0">
                <a:solidFill>
                  <a:srgbClr val="24292E"/>
                </a:solidFill>
                <a:latin typeface="Arial"/>
                <a:cs typeface="Arial"/>
              </a:rPr>
              <a:t>,</a:t>
            </a:r>
            <a:r>
              <a:rPr sz="1400" spc="55" dirty="0">
                <a:solidFill>
                  <a:srgbClr val="24292E"/>
                </a:solidFill>
                <a:latin typeface="Arial"/>
                <a:cs typeface="Arial"/>
              </a:rPr>
              <a:t> </a:t>
            </a:r>
            <a:r>
              <a:rPr sz="1400" dirty="0">
                <a:solidFill>
                  <a:srgbClr val="24292E"/>
                </a:solidFill>
                <a:latin typeface="Arial"/>
                <a:cs typeface="Arial"/>
              </a:rPr>
              <a:t>p.</a:t>
            </a:r>
            <a:r>
              <a:rPr sz="1400" spc="55" dirty="0">
                <a:solidFill>
                  <a:srgbClr val="24292E"/>
                </a:solidFill>
                <a:latin typeface="Arial"/>
                <a:cs typeface="Arial"/>
              </a:rPr>
              <a:t> </a:t>
            </a:r>
            <a:r>
              <a:rPr sz="1400" spc="-10" dirty="0">
                <a:solidFill>
                  <a:srgbClr val="24292E"/>
                </a:solidFill>
                <a:latin typeface="Arial"/>
                <a:cs typeface="Arial"/>
              </a:rPr>
              <a:t>255)</a:t>
            </a:r>
            <a:endParaRPr sz="1400" dirty="0">
              <a:latin typeface="Arial"/>
              <a:cs typeface="Arial"/>
            </a:endParaRPr>
          </a:p>
        </p:txBody>
      </p:sp>
    </p:spTree>
    <p:extLst>
      <p:ext uri="{BB962C8B-B14F-4D97-AF65-F5344CB8AC3E}">
        <p14:creationId xmlns:p14="http://schemas.microsoft.com/office/powerpoint/2010/main" val="1158763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E8ABC-4103-6BE0-A3DC-71ABBA7420EB}"/>
              </a:ext>
            </a:extLst>
          </p:cNvPr>
          <p:cNvSpPr txBox="1">
            <a:spLocks/>
          </p:cNvSpPr>
          <p:nvPr/>
        </p:nvSpPr>
        <p:spPr>
          <a:xfrm>
            <a:off x="1219200" y="365125"/>
            <a:ext cx="9493249" cy="784225"/>
          </a:xfrm>
          <a:prstGeom prst="rect">
            <a:avLst/>
          </a:prstGeom>
        </p:spPr>
        <p:txBody>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dirty="0"/>
              <a:t>Creating a Game Design Document</a:t>
            </a:r>
            <a:endParaRPr lang="en-GB" dirty="0"/>
          </a:p>
        </p:txBody>
      </p:sp>
      <p:sp>
        <p:nvSpPr>
          <p:cNvPr id="3" name="Content Placeholder 2">
            <a:extLst>
              <a:ext uri="{FF2B5EF4-FFF2-40B4-BE49-F238E27FC236}">
                <a16:creationId xmlns:a16="http://schemas.microsoft.com/office/drawing/2014/main" id="{C1902E95-41D8-D3BA-A23E-38ED61569D04}"/>
              </a:ext>
            </a:extLst>
          </p:cNvPr>
          <p:cNvSpPr txBox="1">
            <a:spLocks/>
          </p:cNvSpPr>
          <p:nvPr/>
        </p:nvSpPr>
        <p:spPr>
          <a:xfrm>
            <a:off x="330200" y="1282700"/>
            <a:ext cx="11455400" cy="488949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Internal Economy</a:t>
            </a:r>
          </a:p>
          <a:p>
            <a:pPr lvl="1"/>
            <a:r>
              <a:rPr lang="en-US" dirty="0"/>
              <a:t>Many games have a form of ‘Internal Economy’. The depth and complexity of these economies can depend on the game genre. RPGs and strategy games will have different complex economies (trading, crafting, mining, construction, XP…) that interact with each other, FPS and platform games may have more straightforward economies (Ammo, Health, Coins…).</a:t>
            </a:r>
          </a:p>
          <a:p>
            <a:pPr lvl="1"/>
            <a:r>
              <a:rPr lang="en-US" dirty="0"/>
              <a:t>When talking about your Internal Economies, expressing them in a table as a list of items with their value/ worth in the game economy and how they impact the player (positive/ negative).</a:t>
            </a:r>
          </a:p>
          <a:p>
            <a:pPr lvl="1"/>
            <a:endParaRPr lang="en-US" dirty="0"/>
          </a:p>
          <a:p>
            <a:pPr lvl="1"/>
            <a:endParaRPr lang="en-US" dirty="0"/>
          </a:p>
        </p:txBody>
      </p:sp>
      <p:graphicFrame>
        <p:nvGraphicFramePr>
          <p:cNvPr id="4" name="Table 3">
            <a:extLst>
              <a:ext uri="{FF2B5EF4-FFF2-40B4-BE49-F238E27FC236}">
                <a16:creationId xmlns:a16="http://schemas.microsoft.com/office/drawing/2014/main" id="{A407900E-0C44-5C1A-3502-13FF31573506}"/>
              </a:ext>
            </a:extLst>
          </p:cNvPr>
          <p:cNvGraphicFramePr>
            <a:graphicFrameLocks noGrp="1"/>
          </p:cNvGraphicFramePr>
          <p:nvPr>
            <p:extLst>
              <p:ext uri="{D42A27DB-BD31-4B8C-83A1-F6EECF244321}">
                <p14:modId xmlns:p14="http://schemas.microsoft.com/office/powerpoint/2010/main" val="1076023445"/>
              </p:ext>
            </p:extLst>
          </p:nvPr>
        </p:nvGraphicFramePr>
        <p:xfrm>
          <a:off x="1032002" y="3534664"/>
          <a:ext cx="10051796" cy="1102360"/>
        </p:xfrm>
        <a:graphic>
          <a:graphicData uri="http://schemas.openxmlformats.org/drawingml/2006/table">
            <a:tbl>
              <a:tblPr firstRow="1" bandRow="1">
                <a:tableStyleId>{5C22544A-7EE6-4342-B048-85BDC9FD1C3A}</a:tableStyleId>
              </a:tblPr>
              <a:tblGrid>
                <a:gridCol w="1186688">
                  <a:extLst>
                    <a:ext uri="{9D8B030D-6E8A-4147-A177-3AD203B41FA5}">
                      <a16:colId xmlns:a16="http://schemas.microsoft.com/office/drawing/2014/main" val="878457593"/>
                    </a:ext>
                  </a:extLst>
                </a:gridCol>
                <a:gridCol w="1276096">
                  <a:extLst>
                    <a:ext uri="{9D8B030D-6E8A-4147-A177-3AD203B41FA5}">
                      <a16:colId xmlns:a16="http://schemas.microsoft.com/office/drawing/2014/main" val="3653778403"/>
                    </a:ext>
                  </a:extLst>
                </a:gridCol>
                <a:gridCol w="796798">
                  <a:extLst>
                    <a:ext uri="{9D8B030D-6E8A-4147-A177-3AD203B41FA5}">
                      <a16:colId xmlns:a16="http://schemas.microsoft.com/office/drawing/2014/main" val="4064103614"/>
                    </a:ext>
                  </a:extLst>
                </a:gridCol>
                <a:gridCol w="780288">
                  <a:extLst>
                    <a:ext uri="{9D8B030D-6E8A-4147-A177-3AD203B41FA5}">
                      <a16:colId xmlns:a16="http://schemas.microsoft.com/office/drawing/2014/main" val="765108081"/>
                    </a:ext>
                  </a:extLst>
                </a:gridCol>
                <a:gridCol w="1300480">
                  <a:extLst>
                    <a:ext uri="{9D8B030D-6E8A-4147-A177-3AD203B41FA5}">
                      <a16:colId xmlns:a16="http://schemas.microsoft.com/office/drawing/2014/main" val="3011936335"/>
                    </a:ext>
                  </a:extLst>
                </a:gridCol>
                <a:gridCol w="1381760">
                  <a:extLst>
                    <a:ext uri="{9D8B030D-6E8A-4147-A177-3AD203B41FA5}">
                      <a16:colId xmlns:a16="http://schemas.microsoft.com/office/drawing/2014/main" val="3013705623"/>
                    </a:ext>
                  </a:extLst>
                </a:gridCol>
                <a:gridCol w="3329686">
                  <a:extLst>
                    <a:ext uri="{9D8B030D-6E8A-4147-A177-3AD203B41FA5}">
                      <a16:colId xmlns:a16="http://schemas.microsoft.com/office/drawing/2014/main" val="1728490323"/>
                    </a:ext>
                  </a:extLst>
                </a:gridCol>
              </a:tblGrid>
              <a:tr h="370840">
                <a:tc>
                  <a:txBody>
                    <a:bodyPr/>
                    <a:lstStyle/>
                    <a:p>
                      <a:pPr algn="ctr"/>
                      <a:r>
                        <a:rPr lang="en-GB" sz="1400" dirty="0"/>
                        <a:t>Item Name</a:t>
                      </a:r>
                    </a:p>
                  </a:txBody>
                  <a:tcPr/>
                </a:tc>
                <a:tc>
                  <a:txBody>
                    <a:bodyPr/>
                    <a:lstStyle/>
                    <a:p>
                      <a:pPr algn="ctr"/>
                      <a:r>
                        <a:rPr lang="en-GB" sz="1400" dirty="0"/>
                        <a:t>Item Type</a:t>
                      </a:r>
                    </a:p>
                  </a:txBody>
                  <a:tcPr/>
                </a:tc>
                <a:tc>
                  <a:txBody>
                    <a:bodyPr/>
                    <a:lstStyle/>
                    <a:p>
                      <a:pPr algn="ctr"/>
                      <a:r>
                        <a:rPr lang="en-GB" sz="1400" dirty="0"/>
                        <a:t>Damage</a:t>
                      </a:r>
                      <a:endParaRPr lang="en-GB" dirty="0"/>
                    </a:p>
                  </a:txBody>
                  <a:tcPr/>
                </a:tc>
                <a:tc>
                  <a:txBody>
                    <a:bodyPr/>
                    <a:lstStyle/>
                    <a:p>
                      <a:pPr algn="ctr"/>
                      <a:r>
                        <a:rPr lang="en-GB" sz="1400" dirty="0"/>
                        <a:t>Weight</a:t>
                      </a:r>
                      <a:endParaRPr lang="en-GB" dirty="0"/>
                    </a:p>
                  </a:txBody>
                  <a:tcPr/>
                </a:tc>
                <a:tc>
                  <a:txBody>
                    <a:bodyPr/>
                    <a:lstStyle/>
                    <a:p>
                      <a:pPr algn="ctr"/>
                      <a:r>
                        <a:rPr lang="en-GB" sz="1400" dirty="0"/>
                        <a:t>Buy (Gold)</a:t>
                      </a:r>
                    </a:p>
                  </a:txBody>
                  <a:tcPr/>
                </a:tc>
                <a:tc>
                  <a:txBody>
                    <a:bodyPr/>
                    <a:lstStyle/>
                    <a:p>
                      <a:pPr algn="ctr"/>
                      <a:r>
                        <a:rPr lang="en-GB" sz="1400" dirty="0"/>
                        <a:t>Sell (Gold)</a:t>
                      </a:r>
                    </a:p>
                  </a:txBody>
                  <a:tcPr/>
                </a:tc>
                <a:tc>
                  <a:txBody>
                    <a:bodyPr/>
                    <a:lstStyle/>
                    <a:p>
                      <a:pPr algn="ctr"/>
                      <a:r>
                        <a:rPr lang="en-GB" sz="1400" dirty="0"/>
                        <a:t>Player Effect</a:t>
                      </a:r>
                    </a:p>
                  </a:txBody>
                  <a:tcPr/>
                </a:tc>
                <a:extLst>
                  <a:ext uri="{0D108BD9-81ED-4DB2-BD59-A6C34878D82A}">
                    <a16:rowId xmlns:a16="http://schemas.microsoft.com/office/drawing/2014/main" val="1617797011"/>
                  </a:ext>
                </a:extLst>
              </a:tr>
              <a:tr h="370840">
                <a:tc>
                  <a:txBody>
                    <a:bodyPr/>
                    <a:lstStyle/>
                    <a:p>
                      <a:pPr algn="ctr"/>
                      <a:r>
                        <a:rPr lang="en-GB" sz="1400" dirty="0"/>
                        <a:t>Frostblade</a:t>
                      </a:r>
                      <a:endParaRPr lang="en-GB" sz="1600" dirty="0"/>
                    </a:p>
                  </a:txBody>
                  <a:tcPr/>
                </a:tc>
                <a:tc>
                  <a:txBody>
                    <a:bodyPr/>
                    <a:lstStyle/>
                    <a:p>
                      <a:pPr algn="ctr"/>
                      <a:r>
                        <a:rPr lang="en-GB" sz="1400" dirty="0"/>
                        <a:t>Weapon</a:t>
                      </a:r>
                      <a:endParaRPr lang="en-GB" sz="1600" dirty="0"/>
                    </a:p>
                  </a:txBody>
                  <a:tcPr/>
                </a:tc>
                <a:tc>
                  <a:txBody>
                    <a:bodyPr/>
                    <a:lstStyle/>
                    <a:p>
                      <a:pPr algn="ctr"/>
                      <a:r>
                        <a:rPr lang="en-GB" sz="1400" dirty="0"/>
                        <a:t>25</a:t>
                      </a:r>
                      <a:endParaRPr lang="en-GB" dirty="0"/>
                    </a:p>
                  </a:txBody>
                  <a:tcPr/>
                </a:tc>
                <a:tc>
                  <a:txBody>
                    <a:bodyPr/>
                    <a:lstStyle/>
                    <a:p>
                      <a:pPr algn="ctr"/>
                      <a:r>
                        <a:rPr lang="en-GB" sz="1400" dirty="0"/>
                        <a:t>10</a:t>
                      </a:r>
                      <a:endParaRPr lang="en-GB" dirty="0"/>
                    </a:p>
                  </a:txBody>
                  <a:tcPr/>
                </a:tc>
                <a:tc>
                  <a:txBody>
                    <a:bodyPr/>
                    <a:lstStyle/>
                    <a:p>
                      <a:pPr algn="ctr"/>
                      <a:r>
                        <a:rPr lang="en-GB" sz="1400" dirty="0"/>
                        <a:t>2000</a:t>
                      </a:r>
                    </a:p>
                  </a:txBody>
                  <a:tcPr/>
                </a:tc>
                <a:tc>
                  <a:txBody>
                    <a:bodyPr/>
                    <a:lstStyle/>
                    <a:p>
                      <a:pPr algn="ctr"/>
                      <a:r>
                        <a:rPr lang="en-GB" sz="1400" dirty="0"/>
                        <a:t>1500</a:t>
                      </a:r>
                      <a:endParaRPr lang="en-GB" dirty="0"/>
                    </a:p>
                  </a:txBody>
                  <a:tcPr/>
                </a:tc>
                <a:tc>
                  <a:txBody>
                    <a:bodyPr/>
                    <a:lstStyle/>
                    <a:p>
                      <a:pPr algn="ctr"/>
                      <a:r>
                        <a:rPr lang="en-GB" sz="1400" dirty="0"/>
                        <a:t>+15% Frost Damage</a:t>
                      </a:r>
                    </a:p>
                    <a:p>
                      <a:pPr algn="ctr"/>
                      <a:r>
                        <a:rPr lang="en-GB" sz="1400" dirty="0"/>
                        <a:t>+10% Frost Resistance</a:t>
                      </a:r>
                    </a:p>
                    <a:p>
                      <a:pPr algn="ctr"/>
                      <a:r>
                        <a:rPr lang="en-GB" sz="1400" dirty="0"/>
                        <a:t>-5% Fire Resistance</a:t>
                      </a:r>
                    </a:p>
                  </a:txBody>
                  <a:tcPr/>
                </a:tc>
                <a:extLst>
                  <a:ext uri="{0D108BD9-81ED-4DB2-BD59-A6C34878D82A}">
                    <a16:rowId xmlns:a16="http://schemas.microsoft.com/office/drawing/2014/main" val="4198322958"/>
                  </a:ext>
                </a:extLst>
              </a:tr>
            </a:tbl>
          </a:graphicData>
        </a:graphic>
      </p:graphicFrame>
      <p:sp>
        <p:nvSpPr>
          <p:cNvPr id="5" name="TextBox 4">
            <a:extLst>
              <a:ext uri="{FF2B5EF4-FFF2-40B4-BE49-F238E27FC236}">
                <a16:creationId xmlns:a16="http://schemas.microsoft.com/office/drawing/2014/main" id="{8B5D2E99-0ABA-2D6A-0F49-D457B72F393B}"/>
              </a:ext>
            </a:extLst>
          </p:cNvPr>
          <p:cNvSpPr txBox="1"/>
          <p:nvPr/>
        </p:nvSpPr>
        <p:spPr>
          <a:xfrm>
            <a:off x="752559" y="4839037"/>
            <a:ext cx="10802868" cy="954107"/>
          </a:xfrm>
          <a:prstGeom prst="rect">
            <a:avLst/>
          </a:prstGeom>
          <a:noFill/>
        </p:spPr>
        <p:txBody>
          <a:bodyPr wrap="square" rtlCol="0">
            <a:spAutoFit/>
          </a:bodyPr>
          <a:lstStyle/>
          <a:p>
            <a:r>
              <a:rPr lang="en-GB" sz="1400" dirty="0"/>
              <a:t>This example not only contains an example of the kind of ‘colour’ that we would expect in the GDD (lore, such as the in-world name of the weapon, it’s value and effects), but also information that would be featured in the TDD (values such as the weight, damage, the weapon type…) and would be needed by the developers programming the game. </a:t>
            </a:r>
          </a:p>
        </p:txBody>
      </p:sp>
    </p:spTree>
    <p:extLst>
      <p:ext uri="{BB962C8B-B14F-4D97-AF65-F5344CB8AC3E}">
        <p14:creationId xmlns:p14="http://schemas.microsoft.com/office/powerpoint/2010/main" val="2813732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6B3C-AB27-AF25-8E8B-85859B5C3823}"/>
              </a:ext>
            </a:extLst>
          </p:cNvPr>
          <p:cNvSpPr txBox="1">
            <a:spLocks/>
          </p:cNvSpPr>
          <p:nvPr/>
        </p:nvSpPr>
        <p:spPr>
          <a:xfrm>
            <a:off x="1219199" y="-22807"/>
            <a:ext cx="9493249" cy="784225"/>
          </a:xfrm>
          <a:prstGeom prst="rect">
            <a:avLst/>
          </a:prstGeom>
        </p:spPr>
        <p:txBody>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dirty="0"/>
              <a:t>Creating a Game Design Document</a:t>
            </a:r>
            <a:endParaRPr lang="en-GB" dirty="0"/>
          </a:p>
        </p:txBody>
      </p:sp>
      <p:sp>
        <p:nvSpPr>
          <p:cNvPr id="3" name="Title 1">
            <a:extLst>
              <a:ext uri="{FF2B5EF4-FFF2-40B4-BE49-F238E27FC236}">
                <a16:creationId xmlns:a16="http://schemas.microsoft.com/office/drawing/2014/main" id="{300C2869-86A5-0072-0219-586563B65E8C}"/>
              </a:ext>
            </a:extLst>
          </p:cNvPr>
          <p:cNvSpPr txBox="1">
            <a:spLocks/>
          </p:cNvSpPr>
          <p:nvPr/>
        </p:nvSpPr>
        <p:spPr>
          <a:xfrm>
            <a:off x="1219199" y="806752"/>
            <a:ext cx="4486656" cy="456783"/>
          </a:xfrm>
          <a:prstGeom prst="rect">
            <a:avLst/>
          </a:prstGeom>
        </p:spPr>
        <p:txBody>
          <a:bodyPr>
            <a:normAutofit fontScale="525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GB" dirty="0"/>
              <a:t>Types of Game Mechanic</a:t>
            </a:r>
          </a:p>
        </p:txBody>
      </p:sp>
      <p:sp>
        <p:nvSpPr>
          <p:cNvPr id="4" name="Text Placeholder 3">
            <a:extLst>
              <a:ext uri="{FF2B5EF4-FFF2-40B4-BE49-F238E27FC236}">
                <a16:creationId xmlns:a16="http://schemas.microsoft.com/office/drawing/2014/main" id="{8D604D9A-73D9-9193-3E58-AAA2A8FBDE65}"/>
              </a:ext>
            </a:extLst>
          </p:cNvPr>
          <p:cNvSpPr txBox="1">
            <a:spLocks/>
          </p:cNvSpPr>
          <p:nvPr/>
        </p:nvSpPr>
        <p:spPr>
          <a:xfrm>
            <a:off x="1219199" y="1305072"/>
            <a:ext cx="3369057" cy="70733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According to </a:t>
            </a:r>
            <a:r>
              <a:rPr lang="en-GB" dirty="0">
                <a:hlinkClick r:id="rId2">
                  <a:extLst>
                    <a:ext uri="{A12FA001-AC4F-418D-AE19-62706E023703}">
                      <ahyp:hlinkClr xmlns:ahyp="http://schemas.microsoft.com/office/drawing/2018/hyperlinkcolor" val="tx"/>
                    </a:ext>
                  </a:extLst>
                </a:hlinkClick>
              </a:rPr>
              <a:t>Adams &amp; </a:t>
            </a:r>
            <a:r>
              <a:rPr lang="en-GB" dirty="0" err="1">
                <a:hlinkClick r:id="rId2">
                  <a:extLst>
                    <a:ext uri="{A12FA001-AC4F-418D-AE19-62706E023703}">
                      <ahyp:hlinkClr xmlns:ahyp="http://schemas.microsoft.com/office/drawing/2018/hyperlinkcolor" val="tx"/>
                    </a:ext>
                  </a:extLst>
                </a:hlinkClick>
              </a:rPr>
              <a:t>Dormans</a:t>
            </a:r>
            <a:r>
              <a:rPr lang="en-GB" dirty="0">
                <a:hlinkClick r:id="rId2">
                  <a:extLst>
                    <a:ext uri="{A12FA001-AC4F-418D-AE19-62706E023703}">
                      <ahyp:hlinkClr xmlns:ahyp="http://schemas.microsoft.com/office/drawing/2018/hyperlinkcolor" val="tx"/>
                    </a:ext>
                  </a:extLst>
                </a:hlinkClick>
              </a:rPr>
              <a:t> (2012)</a:t>
            </a:r>
            <a:r>
              <a:rPr lang="en-GB" dirty="0"/>
              <a:t> there are 5 types:</a:t>
            </a:r>
          </a:p>
        </p:txBody>
      </p:sp>
      <p:sp>
        <p:nvSpPr>
          <p:cNvPr id="5" name="Rectangle 4">
            <a:extLst>
              <a:ext uri="{FF2B5EF4-FFF2-40B4-BE49-F238E27FC236}">
                <a16:creationId xmlns:a16="http://schemas.microsoft.com/office/drawing/2014/main" id="{1DFF6077-ED05-15BC-2E48-03E50F688F7F}"/>
              </a:ext>
            </a:extLst>
          </p:cNvPr>
          <p:cNvSpPr/>
          <p:nvPr/>
        </p:nvSpPr>
        <p:spPr>
          <a:xfrm>
            <a:off x="595264" y="2180590"/>
            <a:ext cx="5350367" cy="2216324"/>
          </a:xfrm>
          <a:prstGeom prst="rect">
            <a:avLst/>
          </a:prstGeom>
          <a:solidFill>
            <a:schemeClr val="accent2">
              <a:lumMod val="40000"/>
              <a:lumOff val="6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3CFFE37B-2F0A-F0B2-E015-3A9ADAC94818}"/>
              </a:ext>
            </a:extLst>
          </p:cNvPr>
          <p:cNvSpPr txBox="1">
            <a:spLocks/>
          </p:cNvSpPr>
          <p:nvPr/>
        </p:nvSpPr>
        <p:spPr>
          <a:xfrm>
            <a:off x="595264" y="2178895"/>
            <a:ext cx="5518507" cy="146759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1. Physics</a:t>
            </a:r>
          </a:p>
          <a:p>
            <a:pPr lvl="1"/>
            <a:r>
              <a:rPr lang="en-GB" dirty="0"/>
              <a:t>Generally, how things move/interact.</a:t>
            </a:r>
          </a:p>
          <a:p>
            <a:pPr lvl="2"/>
            <a:r>
              <a:rPr lang="en-GB" dirty="0"/>
              <a:t>Hyperreal fluid simulations, cartoon physics, legal card placement in Solitaire.</a:t>
            </a:r>
          </a:p>
          <a:p>
            <a:pPr marL="457200" lvl="2" indent="0">
              <a:buFont typeface="Arial" panose="020B0604020202020204" pitchFamily="34" charset="0"/>
              <a:buNone/>
            </a:pPr>
            <a:endParaRPr lang="en-GB" dirty="0"/>
          </a:p>
        </p:txBody>
      </p:sp>
      <p:sp>
        <p:nvSpPr>
          <p:cNvPr id="7" name="Content Placeholder 2">
            <a:extLst>
              <a:ext uri="{FF2B5EF4-FFF2-40B4-BE49-F238E27FC236}">
                <a16:creationId xmlns:a16="http://schemas.microsoft.com/office/drawing/2014/main" id="{8B57F091-F6F4-423F-6FAC-BDEE662F215B}"/>
              </a:ext>
            </a:extLst>
          </p:cNvPr>
          <p:cNvSpPr txBox="1">
            <a:spLocks/>
          </p:cNvSpPr>
          <p:nvPr/>
        </p:nvSpPr>
        <p:spPr>
          <a:xfrm>
            <a:off x="595263" y="3410909"/>
            <a:ext cx="5518507" cy="98600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r>
              <a:rPr lang="en-GB" dirty="0"/>
              <a:t>Timing/Rhythm</a:t>
            </a:r>
          </a:p>
          <a:p>
            <a:pPr lvl="2"/>
            <a:r>
              <a:rPr lang="en-GB" dirty="0"/>
              <a:t>The pace at which things change within the game, e.g., waves of NPCs etc,</a:t>
            </a:r>
          </a:p>
        </p:txBody>
      </p:sp>
      <p:sp>
        <p:nvSpPr>
          <p:cNvPr id="8" name="Rectangle 7">
            <a:extLst>
              <a:ext uri="{FF2B5EF4-FFF2-40B4-BE49-F238E27FC236}">
                <a16:creationId xmlns:a16="http://schemas.microsoft.com/office/drawing/2014/main" id="{14474477-CA42-B5A1-C80C-90D2F45C4FAC}"/>
              </a:ext>
            </a:extLst>
          </p:cNvPr>
          <p:cNvSpPr/>
          <p:nvPr/>
        </p:nvSpPr>
        <p:spPr>
          <a:xfrm>
            <a:off x="599520" y="4563403"/>
            <a:ext cx="5350367" cy="1829873"/>
          </a:xfrm>
          <a:prstGeom prst="rect">
            <a:avLst/>
          </a:prstGeom>
          <a:solidFill>
            <a:schemeClr val="accent2">
              <a:lumMod val="40000"/>
              <a:lumOff val="6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2">
            <a:extLst>
              <a:ext uri="{FF2B5EF4-FFF2-40B4-BE49-F238E27FC236}">
                <a16:creationId xmlns:a16="http://schemas.microsoft.com/office/drawing/2014/main" id="{983A75E3-5864-744E-8077-E322E8B5E4D5}"/>
              </a:ext>
            </a:extLst>
          </p:cNvPr>
          <p:cNvSpPr txBox="1">
            <a:spLocks/>
          </p:cNvSpPr>
          <p:nvPr/>
        </p:nvSpPr>
        <p:spPr>
          <a:xfrm>
            <a:off x="595264" y="4563403"/>
            <a:ext cx="5374815" cy="1886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GB" sz="1600" b="1" dirty="0"/>
              <a:t>2. Internal Economy</a:t>
            </a:r>
          </a:p>
          <a:p>
            <a:pPr lvl="1"/>
            <a:r>
              <a:rPr lang="en-GB" sz="1400" dirty="0"/>
              <a:t>Transactions within the game, items collected, consumed, traded etc.</a:t>
            </a:r>
          </a:p>
          <a:p>
            <a:pPr lvl="2"/>
            <a:r>
              <a:rPr lang="en-GB" sz="1400" dirty="0"/>
              <a:t>Sometimes resources (money, ammunition…)</a:t>
            </a:r>
          </a:p>
          <a:p>
            <a:pPr lvl="2"/>
            <a:r>
              <a:rPr lang="en-GB" sz="1400" dirty="0"/>
              <a:t>Abstractions (health, popularity, ability, skill, points/levels…)</a:t>
            </a:r>
          </a:p>
          <a:p>
            <a:pPr marL="457200" lvl="2" indent="0">
              <a:buFont typeface="Arial" panose="020B0604020202020204" pitchFamily="34" charset="0"/>
              <a:buNone/>
            </a:pPr>
            <a:endParaRPr lang="en-GB" dirty="0"/>
          </a:p>
        </p:txBody>
      </p:sp>
      <p:sp>
        <p:nvSpPr>
          <p:cNvPr id="10" name="Rectangle 9">
            <a:extLst>
              <a:ext uri="{FF2B5EF4-FFF2-40B4-BE49-F238E27FC236}">
                <a16:creationId xmlns:a16="http://schemas.microsoft.com/office/drawing/2014/main" id="{F53025E0-5DDC-8F83-6B0D-C28FE5DA30A7}"/>
              </a:ext>
            </a:extLst>
          </p:cNvPr>
          <p:cNvSpPr/>
          <p:nvPr/>
        </p:nvSpPr>
        <p:spPr>
          <a:xfrm>
            <a:off x="6246370" y="997253"/>
            <a:ext cx="4784839" cy="1919301"/>
          </a:xfrm>
          <a:prstGeom prst="rect">
            <a:avLst/>
          </a:prstGeom>
          <a:solidFill>
            <a:schemeClr val="accent2">
              <a:lumMod val="40000"/>
              <a:lumOff val="6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2">
            <a:extLst>
              <a:ext uri="{FF2B5EF4-FFF2-40B4-BE49-F238E27FC236}">
                <a16:creationId xmlns:a16="http://schemas.microsoft.com/office/drawing/2014/main" id="{36B4F6AC-1335-B8F9-49B9-C9D7C10153BC}"/>
              </a:ext>
            </a:extLst>
          </p:cNvPr>
          <p:cNvSpPr txBox="1">
            <a:spLocks/>
          </p:cNvSpPr>
          <p:nvPr/>
        </p:nvSpPr>
        <p:spPr>
          <a:xfrm>
            <a:off x="6246370" y="1008147"/>
            <a:ext cx="4784839" cy="19084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GB" sz="1600" b="1" dirty="0"/>
              <a:t>3. Progression Mechanism</a:t>
            </a:r>
          </a:p>
          <a:p>
            <a:pPr lvl="1"/>
            <a:r>
              <a:rPr lang="en-GB" sz="1400" dirty="0"/>
              <a:t>Often dictated by levels</a:t>
            </a:r>
          </a:p>
          <a:p>
            <a:pPr lvl="2"/>
            <a:r>
              <a:rPr lang="en-GB" sz="1400" dirty="0"/>
              <a:t>Fight to end of level, defeat boss.</a:t>
            </a:r>
          </a:p>
          <a:p>
            <a:pPr lvl="2"/>
            <a:r>
              <a:rPr lang="en-GB" sz="1400" dirty="0"/>
              <a:t>Find keycard, open door.</a:t>
            </a:r>
          </a:p>
          <a:p>
            <a:pPr lvl="2"/>
            <a:r>
              <a:rPr lang="en-GB" sz="1400" dirty="0"/>
              <a:t>Tiers of races / heats / </a:t>
            </a:r>
            <a:r>
              <a:rPr lang="en-GB" sz="1400" dirty="0" err="1"/>
              <a:t>predrawn</a:t>
            </a:r>
            <a:r>
              <a:rPr lang="en-GB" sz="1400" dirty="0"/>
              <a:t> pools.</a:t>
            </a:r>
          </a:p>
          <a:p>
            <a:pPr marL="457200" lvl="2" indent="0">
              <a:buFont typeface="Arial" panose="020B0604020202020204" pitchFamily="34" charset="0"/>
              <a:buNone/>
            </a:pPr>
            <a:endParaRPr lang="en-GB" dirty="0"/>
          </a:p>
        </p:txBody>
      </p:sp>
      <p:sp>
        <p:nvSpPr>
          <p:cNvPr id="12" name="Rectangle 11">
            <a:extLst>
              <a:ext uri="{FF2B5EF4-FFF2-40B4-BE49-F238E27FC236}">
                <a16:creationId xmlns:a16="http://schemas.microsoft.com/office/drawing/2014/main" id="{7D66217B-2DA5-3597-391E-AB42DB513719}"/>
              </a:ext>
            </a:extLst>
          </p:cNvPr>
          <p:cNvSpPr/>
          <p:nvPr/>
        </p:nvSpPr>
        <p:spPr>
          <a:xfrm>
            <a:off x="6246372" y="3123845"/>
            <a:ext cx="4784838" cy="1123036"/>
          </a:xfrm>
          <a:prstGeom prst="rect">
            <a:avLst/>
          </a:prstGeom>
          <a:solidFill>
            <a:schemeClr val="accent2">
              <a:lumMod val="40000"/>
              <a:lumOff val="6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2">
            <a:extLst>
              <a:ext uri="{FF2B5EF4-FFF2-40B4-BE49-F238E27FC236}">
                <a16:creationId xmlns:a16="http://schemas.microsoft.com/office/drawing/2014/main" id="{89D46D5C-53E1-9B3D-B1C7-DA0583A3B206}"/>
              </a:ext>
            </a:extLst>
          </p:cNvPr>
          <p:cNvSpPr txBox="1">
            <a:spLocks/>
          </p:cNvSpPr>
          <p:nvPr/>
        </p:nvSpPr>
        <p:spPr>
          <a:xfrm>
            <a:off x="6246370" y="3180915"/>
            <a:ext cx="4784839" cy="10659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GB" sz="1600" b="1" dirty="0"/>
              <a:t>4. Tactical Manoeuvring</a:t>
            </a:r>
          </a:p>
          <a:p>
            <a:pPr lvl="1"/>
            <a:r>
              <a:rPr lang="en-GB" sz="1400" dirty="0"/>
              <a:t>Placement of units / selection of weapons etc (Rampart, StarCraft, Chess, Civilisation)</a:t>
            </a:r>
          </a:p>
        </p:txBody>
      </p:sp>
      <p:sp>
        <p:nvSpPr>
          <p:cNvPr id="14" name="Rectangle 13">
            <a:extLst>
              <a:ext uri="{FF2B5EF4-FFF2-40B4-BE49-F238E27FC236}">
                <a16:creationId xmlns:a16="http://schemas.microsoft.com/office/drawing/2014/main" id="{5BBCE293-C023-26CC-4976-E2E76972577D}"/>
              </a:ext>
            </a:extLst>
          </p:cNvPr>
          <p:cNvSpPr/>
          <p:nvPr/>
        </p:nvSpPr>
        <p:spPr>
          <a:xfrm>
            <a:off x="6246370" y="4484869"/>
            <a:ext cx="4784838" cy="1908407"/>
          </a:xfrm>
          <a:prstGeom prst="rect">
            <a:avLst/>
          </a:prstGeom>
          <a:solidFill>
            <a:schemeClr val="accent2">
              <a:lumMod val="40000"/>
              <a:lumOff val="6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2">
            <a:extLst>
              <a:ext uri="{FF2B5EF4-FFF2-40B4-BE49-F238E27FC236}">
                <a16:creationId xmlns:a16="http://schemas.microsoft.com/office/drawing/2014/main" id="{979C2CAB-C7A4-0B08-113A-E11FDCBD3245}"/>
              </a:ext>
            </a:extLst>
          </p:cNvPr>
          <p:cNvSpPr txBox="1">
            <a:spLocks/>
          </p:cNvSpPr>
          <p:nvPr/>
        </p:nvSpPr>
        <p:spPr>
          <a:xfrm>
            <a:off x="6266562" y="4484869"/>
            <a:ext cx="4764646" cy="187401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GB" sz="1600" b="1" dirty="0"/>
              <a:t>5. Social Interaction</a:t>
            </a:r>
          </a:p>
          <a:p>
            <a:pPr lvl="1"/>
            <a:r>
              <a:rPr lang="en-GB" sz="1400" dirty="0"/>
              <a:t>More recent, originally limited to:</a:t>
            </a:r>
          </a:p>
          <a:p>
            <a:pPr lvl="2"/>
            <a:r>
              <a:rPr lang="en-GB" sz="1400" dirty="0"/>
              <a:t>Prohibiting collusion (Don’t give away your next move).</a:t>
            </a:r>
          </a:p>
          <a:p>
            <a:pPr lvl="2"/>
            <a:r>
              <a:rPr lang="en-GB" sz="1400" dirty="0"/>
              <a:t>Hiding information (covering your cards, Battleships etc.)</a:t>
            </a:r>
          </a:p>
          <a:p>
            <a:pPr marL="457200" lvl="2" indent="0">
              <a:buFont typeface="Arial" panose="020B0604020202020204" pitchFamily="34" charset="0"/>
              <a:buNone/>
            </a:pPr>
            <a:endParaRPr lang="en-GB" dirty="0"/>
          </a:p>
        </p:txBody>
      </p:sp>
    </p:spTree>
    <p:extLst>
      <p:ext uri="{BB962C8B-B14F-4D97-AF65-F5344CB8AC3E}">
        <p14:creationId xmlns:p14="http://schemas.microsoft.com/office/powerpoint/2010/main" val="4086913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A618-1FA5-58CD-D818-3CEFEFBCFDFF}"/>
              </a:ext>
            </a:extLst>
          </p:cNvPr>
          <p:cNvSpPr>
            <a:spLocks noGrp="1"/>
          </p:cNvSpPr>
          <p:nvPr>
            <p:ph type="title"/>
          </p:nvPr>
        </p:nvSpPr>
        <p:spPr>
          <a:xfrm>
            <a:off x="88099" y="73169"/>
            <a:ext cx="5037946" cy="1174991"/>
          </a:xfrm>
        </p:spPr>
        <p:txBody>
          <a:bodyPr vert="horz" lIns="182880" tIns="182880" rIns="182880" bIns="182880" rtlCol="0" anchor="ctr">
            <a:normAutofit/>
          </a:bodyPr>
          <a:lstStyle/>
          <a:p>
            <a:r>
              <a:rPr lang="en-US" sz="2400" dirty="0"/>
              <a:t>Game genres and mechanics</a:t>
            </a:r>
          </a:p>
        </p:txBody>
      </p:sp>
      <p:sp>
        <p:nvSpPr>
          <p:cNvPr id="4" name="Text Placeholder 3">
            <a:extLst>
              <a:ext uri="{FF2B5EF4-FFF2-40B4-BE49-F238E27FC236}">
                <a16:creationId xmlns:a16="http://schemas.microsoft.com/office/drawing/2014/main" id="{7F71140D-31B1-BA0D-77D6-704C2CEE0F25}"/>
              </a:ext>
            </a:extLst>
          </p:cNvPr>
          <p:cNvSpPr>
            <a:spLocks noGrp="1"/>
          </p:cNvSpPr>
          <p:nvPr>
            <p:ph type="body" sz="half" idx="2"/>
          </p:nvPr>
        </p:nvSpPr>
        <p:spPr>
          <a:xfrm>
            <a:off x="280415" y="1414166"/>
            <a:ext cx="4845629" cy="4799690"/>
          </a:xfrm>
        </p:spPr>
        <p:txBody>
          <a:bodyPr vert="horz" lIns="91440" tIns="45720" rIns="91440" bIns="45720" rtlCol="0">
            <a:normAutofit/>
          </a:bodyPr>
          <a:lstStyle/>
          <a:p>
            <a:pPr indent="-228600" algn="l">
              <a:buFont typeface="Arial" panose="020B0604020202020204" pitchFamily="34" charset="0"/>
              <a:buChar char="•"/>
            </a:pPr>
            <a:r>
              <a:rPr lang="en-US" sz="1400" dirty="0">
                <a:solidFill>
                  <a:schemeClr val="tx1">
                    <a:lumMod val="85000"/>
                    <a:lumOff val="15000"/>
                  </a:schemeClr>
                </a:solidFill>
              </a:rPr>
              <a:t>This table is adapted from </a:t>
            </a:r>
            <a:r>
              <a:rPr lang="en-US" sz="1400" dirty="0">
                <a:hlinkClick r:id="rId2">
                  <a:extLst>
                    <a:ext uri="{A12FA001-AC4F-418D-AE19-62706E023703}">
                      <ahyp:hlinkClr xmlns:ahyp="http://schemas.microsoft.com/office/drawing/2018/hyperlinkcolor" val="tx"/>
                    </a:ext>
                  </a:extLst>
                </a:hlinkClick>
              </a:rPr>
              <a:t>Adams &amp; </a:t>
            </a:r>
            <a:r>
              <a:rPr lang="en-US" sz="1400" dirty="0" err="1">
                <a:hlinkClick r:id="rId2">
                  <a:extLst>
                    <a:ext uri="{A12FA001-AC4F-418D-AE19-62706E023703}">
                      <ahyp:hlinkClr xmlns:ahyp="http://schemas.microsoft.com/office/drawing/2018/hyperlinkcolor" val="tx"/>
                    </a:ext>
                  </a:extLst>
                </a:hlinkClick>
              </a:rPr>
              <a:t>Dormans</a:t>
            </a:r>
            <a:r>
              <a:rPr lang="en-US" sz="1400" dirty="0">
                <a:hlinkClick r:id="rId2">
                  <a:extLst>
                    <a:ext uri="{A12FA001-AC4F-418D-AE19-62706E023703}">
                      <ahyp:hlinkClr xmlns:ahyp="http://schemas.microsoft.com/office/drawing/2018/hyperlinkcolor" val="tx"/>
                    </a:ext>
                  </a:extLst>
                </a:hlinkClick>
              </a:rPr>
              <a:t> (2012 p.8). </a:t>
            </a:r>
            <a:endParaRPr lang="en-US" sz="1400" dirty="0"/>
          </a:p>
          <a:p>
            <a:pPr indent="-228600" algn="l">
              <a:buFont typeface="Arial" panose="020B0604020202020204" pitchFamily="34" charset="0"/>
              <a:buChar char="•"/>
            </a:pPr>
            <a:r>
              <a:rPr lang="en-US" sz="1400" dirty="0">
                <a:solidFill>
                  <a:schemeClr val="tx1">
                    <a:lumMod val="85000"/>
                    <a:lumOff val="15000"/>
                  </a:schemeClr>
                </a:solidFill>
              </a:rPr>
              <a:t>Line thickness denotes importance.</a:t>
            </a:r>
          </a:p>
          <a:p>
            <a:pPr indent="-228600" algn="l">
              <a:buFont typeface="Arial" panose="020B0604020202020204" pitchFamily="34" charset="0"/>
              <a:buChar char="•"/>
            </a:pPr>
            <a:r>
              <a:rPr lang="en-US" sz="1400" dirty="0">
                <a:solidFill>
                  <a:schemeClr val="tx1">
                    <a:lumMod val="85000"/>
                    <a:lumOff val="15000"/>
                  </a:schemeClr>
                </a:solidFill>
              </a:rPr>
              <a:t>In the time since the authors created the table, elements such as Social Interaction have evolved. </a:t>
            </a:r>
          </a:p>
          <a:p>
            <a:pPr indent="-228600" algn="l">
              <a:buFont typeface="Arial" panose="020B0604020202020204" pitchFamily="34" charset="0"/>
              <a:buChar char="•"/>
            </a:pPr>
            <a:r>
              <a:rPr lang="en-US" sz="1400" dirty="0">
                <a:solidFill>
                  <a:schemeClr val="tx1">
                    <a:lumMod val="85000"/>
                    <a:lumOff val="15000"/>
                  </a:schemeClr>
                </a:solidFill>
              </a:rPr>
              <a:t>Use this as a guide – The concepts we are discussing are not set in stone! </a:t>
            </a:r>
          </a:p>
          <a:p>
            <a:pPr indent="-228600" algn="l">
              <a:buFont typeface="Arial" panose="020B0604020202020204" pitchFamily="34" charset="0"/>
              <a:buChar char="•"/>
            </a:pPr>
            <a:r>
              <a:rPr lang="en-US" sz="1400" dirty="0">
                <a:solidFill>
                  <a:schemeClr val="tx1">
                    <a:lumMod val="85000"/>
                    <a:lumOff val="15000"/>
                  </a:schemeClr>
                </a:solidFill>
              </a:rPr>
              <a:t>When discussing your Core (Primary/Secondary) and Non-Core mechanics, you should be able to explain, in the context of your game, why they are classified that way.</a:t>
            </a:r>
          </a:p>
          <a:p>
            <a:pPr algn="l"/>
            <a:endParaRPr lang="en-US" dirty="0">
              <a:solidFill>
                <a:schemeClr val="tx1">
                  <a:lumMod val="85000"/>
                  <a:lumOff val="15000"/>
                </a:schemeClr>
              </a:solidFill>
            </a:endParaRPr>
          </a:p>
        </p:txBody>
      </p:sp>
      <p:pic>
        <p:nvPicPr>
          <p:cNvPr id="8" name="Picture 7">
            <a:extLst>
              <a:ext uri="{FF2B5EF4-FFF2-40B4-BE49-F238E27FC236}">
                <a16:creationId xmlns:a16="http://schemas.microsoft.com/office/drawing/2014/main" id="{A202EB20-D8F6-A48C-4C64-FB9B1CF98C0E}"/>
              </a:ext>
            </a:extLst>
          </p:cNvPr>
          <p:cNvPicPr>
            <a:picLocks noChangeAspect="1"/>
          </p:cNvPicPr>
          <p:nvPr/>
        </p:nvPicPr>
        <p:blipFill>
          <a:blip r:embed="rId3"/>
          <a:stretch>
            <a:fillRect/>
          </a:stretch>
        </p:blipFill>
        <p:spPr>
          <a:xfrm>
            <a:off x="5213124" y="0"/>
            <a:ext cx="6926324" cy="6827361"/>
          </a:xfrm>
          <a:prstGeom prst="rect">
            <a:avLst/>
          </a:prstGeom>
        </p:spPr>
      </p:pic>
    </p:spTree>
    <p:extLst>
      <p:ext uri="{BB962C8B-B14F-4D97-AF65-F5344CB8AC3E}">
        <p14:creationId xmlns:p14="http://schemas.microsoft.com/office/powerpoint/2010/main" val="3954306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8" name="Group 37">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0" name="Straight Connector 39">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Oval 38">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43" name="Rectangle 42">
            <a:extLst>
              <a:ext uri="{FF2B5EF4-FFF2-40B4-BE49-F238E27FC236}">
                <a16:creationId xmlns:a16="http://schemas.microsoft.com/office/drawing/2014/main" id="{636B1093-F166-4134-8A16-6427E87F3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046A61-60D5-4DD7-9750-B310FADD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707">
            <a:off x="6696510" y="2712155"/>
            <a:ext cx="5061507" cy="3892617"/>
          </a:xfrm>
          <a:prstGeom prst="rect">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6B086FE3-DB98-4048-AA46-BBA8D364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554707">
            <a:off x="7404904" y="2248284"/>
            <a:ext cx="3656468" cy="4807026"/>
          </a:xfrm>
          <a:custGeom>
            <a:avLst/>
            <a:gdLst>
              <a:gd name="connsiteX0" fmla="*/ 0 w 2593269"/>
              <a:gd name="connsiteY0" fmla="*/ 2215569 h 3452654"/>
              <a:gd name="connsiteX1" fmla="*/ 4751 w 2593269"/>
              <a:gd name="connsiteY1" fmla="*/ 2196610 h 3452654"/>
              <a:gd name="connsiteX2" fmla="*/ 2774 w 2593269"/>
              <a:gd name="connsiteY2" fmla="*/ 2183813 h 3452654"/>
              <a:gd name="connsiteX3" fmla="*/ 7865 w 2593269"/>
              <a:gd name="connsiteY3" fmla="*/ 2159978 h 3452654"/>
              <a:gd name="connsiteX4" fmla="*/ 12554 w 2593269"/>
              <a:gd name="connsiteY4" fmla="*/ 2125112 h 3452654"/>
              <a:gd name="connsiteX5" fmla="*/ 17553 w 2593269"/>
              <a:gd name="connsiteY5" fmla="*/ 2101110 h 3452654"/>
              <a:gd name="connsiteX6" fmla="*/ 19083 w 2593269"/>
              <a:gd name="connsiteY6" fmla="*/ 2096482 h 3452654"/>
              <a:gd name="connsiteX7" fmla="*/ 19083 w 2593269"/>
              <a:gd name="connsiteY7" fmla="*/ 1939430 h 3452654"/>
              <a:gd name="connsiteX8" fmla="*/ 17372 w 2593269"/>
              <a:gd name="connsiteY8" fmla="*/ 1927844 h 3452654"/>
              <a:gd name="connsiteX9" fmla="*/ 19083 w 2593269"/>
              <a:gd name="connsiteY9" fmla="*/ 1888758 h 3452654"/>
              <a:gd name="connsiteX10" fmla="*/ 16752 w 2593269"/>
              <a:gd name="connsiteY10" fmla="*/ 1883082 h 3452654"/>
              <a:gd name="connsiteX11" fmla="*/ 19083 w 2593269"/>
              <a:gd name="connsiteY11" fmla="*/ 1844870 h 3452654"/>
              <a:gd name="connsiteX12" fmla="*/ 17104 w 2593269"/>
              <a:gd name="connsiteY12" fmla="*/ 1803002 h 3452654"/>
              <a:gd name="connsiteX13" fmla="*/ 11785 w 2593269"/>
              <a:gd name="connsiteY13" fmla="*/ 1799876 h 3452654"/>
              <a:gd name="connsiteX14" fmla="*/ 11317 w 2593269"/>
              <a:gd name="connsiteY14" fmla="*/ 1790694 h 3452654"/>
              <a:gd name="connsiteX15" fmla="*/ 11419 w 2593269"/>
              <a:gd name="connsiteY15" fmla="*/ 1776238 h 3452654"/>
              <a:gd name="connsiteX16" fmla="*/ 17002 w 2593269"/>
              <a:gd name="connsiteY16" fmla="*/ 1743859 h 3452654"/>
              <a:gd name="connsiteX17" fmla="*/ 15104 w 2593269"/>
              <a:gd name="connsiteY17" fmla="*/ 0 h 3452654"/>
              <a:gd name="connsiteX18" fmla="*/ 2562730 w 2593269"/>
              <a:gd name="connsiteY18" fmla="*/ 0 h 3452654"/>
              <a:gd name="connsiteX19" fmla="*/ 2589876 w 2593269"/>
              <a:gd name="connsiteY19" fmla="*/ 27148 h 3452654"/>
              <a:gd name="connsiteX20" fmla="*/ 2592792 w 2593269"/>
              <a:gd name="connsiteY20" fmla="*/ 3450901 h 3452654"/>
              <a:gd name="connsiteX21" fmla="*/ 2592790 w 2593269"/>
              <a:gd name="connsiteY21" fmla="*/ 3452654 h 3452654"/>
              <a:gd name="connsiteX22" fmla="*/ 42505 w 2593269"/>
              <a:gd name="connsiteY22" fmla="*/ 3452654 h 3452654"/>
              <a:gd name="connsiteX23" fmla="*/ 19083 w 2593269"/>
              <a:gd name="connsiteY23" fmla="*/ 3436827 h 3452654"/>
              <a:gd name="connsiteX24" fmla="*/ 19083 w 2593269"/>
              <a:gd name="connsiteY24" fmla="*/ 2717567 h 3452654"/>
              <a:gd name="connsiteX25" fmla="*/ 12492 w 2593269"/>
              <a:gd name="connsiteY25" fmla="*/ 2694089 h 3452654"/>
              <a:gd name="connsiteX26" fmla="*/ 19083 w 2593269"/>
              <a:gd name="connsiteY26" fmla="*/ 2669941 h 3452654"/>
              <a:gd name="connsiteX27" fmla="*/ 19083 w 2593269"/>
              <a:gd name="connsiteY27" fmla="*/ 2348137 h 3452654"/>
              <a:gd name="connsiteX28" fmla="*/ 19083 w 2593269"/>
              <a:gd name="connsiteY28" fmla="*/ 2305422 h 3452654"/>
              <a:gd name="connsiteX29" fmla="*/ 12059 w 2593269"/>
              <a:gd name="connsiteY29" fmla="*/ 2281564 h 3452654"/>
              <a:gd name="connsiteX30" fmla="*/ 4009 w 2593269"/>
              <a:gd name="connsiteY30" fmla="*/ 2257171 h 3452654"/>
              <a:gd name="connsiteX31" fmla="*/ 538 w 2593269"/>
              <a:gd name="connsiteY31" fmla="*/ 2233665 h 345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93269" h="3452654">
                <a:moveTo>
                  <a:pt x="0" y="2215569"/>
                </a:moveTo>
                <a:lnTo>
                  <a:pt x="4751" y="2196610"/>
                </a:lnTo>
                <a:cubicBezTo>
                  <a:pt x="5212" y="2191317"/>
                  <a:pt x="2255" y="2189918"/>
                  <a:pt x="2774" y="2183813"/>
                </a:cubicBezTo>
                <a:lnTo>
                  <a:pt x="7865" y="2159978"/>
                </a:lnTo>
                <a:lnTo>
                  <a:pt x="12554" y="2125112"/>
                </a:lnTo>
                <a:lnTo>
                  <a:pt x="17553" y="2101110"/>
                </a:lnTo>
                <a:lnTo>
                  <a:pt x="19083" y="2096482"/>
                </a:lnTo>
                <a:lnTo>
                  <a:pt x="19083" y="1939430"/>
                </a:lnTo>
                <a:lnTo>
                  <a:pt x="17372" y="1927844"/>
                </a:lnTo>
                <a:lnTo>
                  <a:pt x="19083" y="1888758"/>
                </a:lnTo>
                <a:lnTo>
                  <a:pt x="16752" y="1883082"/>
                </a:lnTo>
                <a:lnTo>
                  <a:pt x="19083" y="1844870"/>
                </a:lnTo>
                <a:cubicBezTo>
                  <a:pt x="18753" y="1832215"/>
                  <a:pt x="19274" y="1810287"/>
                  <a:pt x="17104" y="1803002"/>
                </a:cubicBezTo>
                <a:lnTo>
                  <a:pt x="11785" y="1799876"/>
                </a:lnTo>
                <a:lnTo>
                  <a:pt x="11317" y="1790694"/>
                </a:lnTo>
                <a:cubicBezTo>
                  <a:pt x="11725" y="1790022"/>
                  <a:pt x="11385" y="1776784"/>
                  <a:pt x="11419" y="1776238"/>
                </a:cubicBezTo>
                <a:lnTo>
                  <a:pt x="17002" y="1743859"/>
                </a:lnTo>
                <a:lnTo>
                  <a:pt x="15104" y="0"/>
                </a:lnTo>
                <a:lnTo>
                  <a:pt x="2562730" y="0"/>
                </a:lnTo>
                <a:cubicBezTo>
                  <a:pt x="2577707" y="43"/>
                  <a:pt x="2589838" y="12172"/>
                  <a:pt x="2589876" y="27148"/>
                </a:cubicBezTo>
                <a:cubicBezTo>
                  <a:pt x="2592987" y="569471"/>
                  <a:pt x="2593958" y="2217510"/>
                  <a:pt x="2592792" y="3450901"/>
                </a:cubicBezTo>
                <a:lnTo>
                  <a:pt x="2592790" y="3452654"/>
                </a:lnTo>
                <a:lnTo>
                  <a:pt x="42505" y="3452654"/>
                </a:lnTo>
                <a:cubicBezTo>
                  <a:pt x="29573" y="3452604"/>
                  <a:pt x="19117" y="3445541"/>
                  <a:pt x="19083" y="3436827"/>
                </a:cubicBezTo>
                <a:lnTo>
                  <a:pt x="19083" y="2717567"/>
                </a:lnTo>
                <a:lnTo>
                  <a:pt x="12492" y="2694089"/>
                </a:lnTo>
                <a:cubicBezTo>
                  <a:pt x="12783" y="2680913"/>
                  <a:pt x="16887" y="2677990"/>
                  <a:pt x="19083" y="2669941"/>
                </a:cubicBezTo>
                <a:lnTo>
                  <a:pt x="19083" y="2348137"/>
                </a:lnTo>
                <a:lnTo>
                  <a:pt x="19083" y="2305422"/>
                </a:lnTo>
                <a:lnTo>
                  <a:pt x="12059" y="2281564"/>
                </a:lnTo>
                <a:cubicBezTo>
                  <a:pt x="17675" y="2271966"/>
                  <a:pt x="6693" y="2264946"/>
                  <a:pt x="4009" y="2257171"/>
                </a:cubicBezTo>
                <a:lnTo>
                  <a:pt x="538" y="2233665"/>
                </a:lnTo>
                <a:close/>
              </a:path>
            </a:pathLst>
          </a:custGeom>
          <a:blipFill>
            <a:blip r:embed="rId2"/>
            <a:tile tx="0" ty="0" sx="100000" sy="100000" flip="none" algn="tl"/>
          </a:blipFill>
          <a:ln w="9525" cap="flat">
            <a:noFill/>
            <a:prstDash val="solid"/>
            <a:miter/>
          </a:ln>
        </p:spPr>
        <p:txBody>
          <a:bodyPr wrap="square" rtlCol="0" anchor="ctr">
            <a:noAutofit/>
          </a:bodyPr>
          <a:lstStyle/>
          <a:p>
            <a:endParaRPr lang="en-US"/>
          </a:p>
        </p:txBody>
      </p:sp>
      <p:pic>
        <p:nvPicPr>
          <p:cNvPr id="5" name="Picture 4" descr="A screenshot of a video game&#10;&#10;Description automatically generated">
            <a:extLst>
              <a:ext uri="{FF2B5EF4-FFF2-40B4-BE49-F238E27FC236}">
                <a16:creationId xmlns:a16="http://schemas.microsoft.com/office/drawing/2014/main" id="{9BC84A53-9521-2D60-8FD8-74853438488E}"/>
              </a:ext>
            </a:extLst>
          </p:cNvPr>
          <p:cNvPicPr>
            <a:picLocks noChangeAspect="1"/>
          </p:cNvPicPr>
          <p:nvPr/>
        </p:nvPicPr>
        <p:blipFill>
          <a:blip r:embed="rId3">
            <a:alphaModFix amt="85000"/>
            <a:extLst>
              <a:ext uri="{28A0092B-C50C-407E-A947-70E740481C1C}">
                <a14:useLocalDpi xmlns:a14="http://schemas.microsoft.com/office/drawing/2010/main" val="0"/>
              </a:ext>
            </a:extLst>
          </a:blip>
          <a:srcRect l="22671" r="3050"/>
          <a:stretch/>
        </p:blipFill>
        <p:spPr>
          <a:xfrm rot="154707">
            <a:off x="6816754" y="2823562"/>
            <a:ext cx="4807026" cy="3656468"/>
          </a:xfrm>
          <a:custGeom>
            <a:avLst/>
            <a:gdLst/>
            <a:ahLst/>
            <a:cxnLst/>
            <a:rect l="l" t="t" r="r" b="b"/>
            <a:pathLst>
              <a:path w="4807026" h="3656468">
                <a:moveTo>
                  <a:pt x="1722356" y="0"/>
                </a:moveTo>
                <a:lnTo>
                  <a:pt x="1748752" y="6699"/>
                </a:lnTo>
                <a:cubicBezTo>
                  <a:pt x="1756121" y="7349"/>
                  <a:pt x="1758069" y="3180"/>
                  <a:pt x="1766569" y="3911"/>
                </a:cubicBezTo>
                <a:lnTo>
                  <a:pt x="1799754" y="11090"/>
                </a:lnTo>
                <a:lnTo>
                  <a:pt x="1848297" y="17701"/>
                </a:lnTo>
                <a:lnTo>
                  <a:pt x="1881714" y="24750"/>
                </a:lnTo>
                <a:lnTo>
                  <a:pt x="1888157" y="26907"/>
                </a:lnTo>
                <a:lnTo>
                  <a:pt x="2106816" y="26907"/>
                </a:lnTo>
                <a:lnTo>
                  <a:pt x="2122947" y="24494"/>
                </a:lnTo>
                <a:lnTo>
                  <a:pt x="2177365" y="26907"/>
                </a:lnTo>
                <a:lnTo>
                  <a:pt x="2185268" y="23620"/>
                </a:lnTo>
                <a:lnTo>
                  <a:pt x="2238469" y="26907"/>
                </a:lnTo>
                <a:cubicBezTo>
                  <a:pt x="2256088" y="26442"/>
                  <a:pt x="2286618" y="27176"/>
                  <a:pt x="2296761" y="24116"/>
                </a:cubicBezTo>
                <a:lnTo>
                  <a:pt x="2301113" y="16617"/>
                </a:lnTo>
                <a:lnTo>
                  <a:pt x="2313897" y="15957"/>
                </a:lnTo>
                <a:cubicBezTo>
                  <a:pt x="2314832" y="16532"/>
                  <a:pt x="2333263" y="16053"/>
                  <a:pt x="2334023" y="16101"/>
                </a:cubicBezTo>
                <a:lnTo>
                  <a:pt x="2379104" y="23973"/>
                </a:lnTo>
                <a:lnTo>
                  <a:pt x="4807026" y="21297"/>
                </a:lnTo>
                <a:lnTo>
                  <a:pt x="4807026" y="3613409"/>
                </a:lnTo>
                <a:cubicBezTo>
                  <a:pt x="4806966" y="3634526"/>
                  <a:pt x="4790079" y="3651630"/>
                  <a:pt x="4769229" y="3651684"/>
                </a:cubicBezTo>
                <a:cubicBezTo>
                  <a:pt x="4014169" y="3656071"/>
                  <a:pt x="1719654" y="3657440"/>
                  <a:pt x="2441" y="3655796"/>
                </a:cubicBezTo>
                <a:lnTo>
                  <a:pt x="0" y="3655793"/>
                </a:lnTo>
                <a:lnTo>
                  <a:pt x="0" y="59932"/>
                </a:lnTo>
                <a:cubicBezTo>
                  <a:pt x="70" y="41698"/>
                  <a:pt x="9903" y="26955"/>
                  <a:pt x="22036" y="26907"/>
                </a:cubicBezTo>
                <a:lnTo>
                  <a:pt x="1023440" y="26907"/>
                </a:lnTo>
                <a:lnTo>
                  <a:pt x="1056127" y="17614"/>
                </a:lnTo>
                <a:cubicBezTo>
                  <a:pt x="1074472" y="18024"/>
                  <a:pt x="1078541" y="23811"/>
                  <a:pt x="1089748" y="26907"/>
                </a:cubicBezTo>
                <a:lnTo>
                  <a:pt x="1537786" y="26907"/>
                </a:lnTo>
                <a:lnTo>
                  <a:pt x="1597257" y="26907"/>
                </a:lnTo>
                <a:lnTo>
                  <a:pt x="1630473" y="17003"/>
                </a:lnTo>
                <a:cubicBezTo>
                  <a:pt x="1643836" y="24922"/>
                  <a:pt x="1653610" y="9437"/>
                  <a:pt x="1664435" y="5653"/>
                </a:cubicBezTo>
                <a:lnTo>
                  <a:pt x="1697161" y="759"/>
                </a:lnTo>
                <a:close/>
              </a:path>
            </a:pathLst>
          </a:custGeom>
        </p:spPr>
      </p:pic>
      <p:sp>
        <p:nvSpPr>
          <p:cNvPr id="2" name="Title 1">
            <a:extLst>
              <a:ext uri="{FF2B5EF4-FFF2-40B4-BE49-F238E27FC236}">
                <a16:creationId xmlns:a16="http://schemas.microsoft.com/office/drawing/2014/main" id="{A7BE8ABC-4103-6BE0-A3DC-71ABBA7420EB}"/>
              </a:ext>
            </a:extLst>
          </p:cNvPr>
          <p:cNvSpPr txBox="1">
            <a:spLocks/>
          </p:cNvSpPr>
          <p:nvPr/>
        </p:nvSpPr>
        <p:spPr>
          <a:xfrm>
            <a:off x="174436" y="302024"/>
            <a:ext cx="6118226" cy="534865"/>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pPr algn="r">
              <a:lnSpc>
                <a:spcPct val="110000"/>
              </a:lnSpc>
              <a:spcAft>
                <a:spcPts val="600"/>
              </a:spcAft>
            </a:pPr>
            <a:r>
              <a:rPr lang="en-US" sz="2800" i="1" kern="1200" dirty="0">
                <a:solidFill>
                  <a:srgbClr val="000000"/>
                </a:solidFill>
                <a:highlight>
                  <a:srgbClr val="FFFF00"/>
                </a:highlight>
                <a:latin typeface="+mj-lt"/>
                <a:ea typeface="+mj-ea"/>
                <a:cs typeface="+mj-cs"/>
              </a:rPr>
              <a:t>Creating a Game Design Document</a:t>
            </a:r>
          </a:p>
        </p:txBody>
      </p:sp>
      <p:sp>
        <p:nvSpPr>
          <p:cNvPr id="3" name="Content Placeholder 2">
            <a:extLst>
              <a:ext uri="{FF2B5EF4-FFF2-40B4-BE49-F238E27FC236}">
                <a16:creationId xmlns:a16="http://schemas.microsoft.com/office/drawing/2014/main" id="{C1902E95-41D8-D3BA-A23E-38ED61569D04}"/>
              </a:ext>
            </a:extLst>
          </p:cNvPr>
          <p:cNvSpPr txBox="1">
            <a:spLocks/>
          </p:cNvSpPr>
          <p:nvPr/>
        </p:nvSpPr>
        <p:spPr>
          <a:xfrm>
            <a:off x="365676" y="930656"/>
            <a:ext cx="5850542" cy="5825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400" b="1" dirty="0"/>
              <a:t>User Interface</a:t>
            </a:r>
          </a:p>
          <a:p>
            <a:pPr lvl="1">
              <a:lnSpc>
                <a:spcPct val="110000"/>
              </a:lnSpc>
            </a:pPr>
            <a:r>
              <a:rPr lang="en-US" dirty="0"/>
              <a:t>Describe/ illustrate all aspects of the game’s interface that the player interacts with.</a:t>
            </a:r>
          </a:p>
          <a:p>
            <a:pPr lvl="1">
              <a:lnSpc>
                <a:spcPct val="110000"/>
              </a:lnSpc>
            </a:pPr>
            <a:endParaRPr lang="en-US" dirty="0"/>
          </a:p>
          <a:p>
            <a:pPr lvl="2">
              <a:lnSpc>
                <a:spcPct val="110000"/>
              </a:lnSpc>
            </a:pPr>
            <a:r>
              <a:rPr lang="en-US" dirty="0"/>
              <a:t>What are the functional requirements of each screen and menu? Why do they exist and what do they do? Identify the essential elements that are shown to the player and the non-essential that can be configured or hidden.</a:t>
            </a:r>
          </a:p>
          <a:p>
            <a:pPr lvl="2">
              <a:lnSpc>
                <a:spcPct val="110000"/>
              </a:lnSpc>
            </a:pPr>
            <a:r>
              <a:rPr lang="en-US" dirty="0"/>
              <a:t>Flowcharts (storyboards) showing how the different screens and menus are connected together and how the player navigates them.</a:t>
            </a:r>
          </a:p>
          <a:p>
            <a:pPr lvl="2">
              <a:lnSpc>
                <a:spcPct val="110000"/>
              </a:lnSpc>
            </a:pPr>
            <a:r>
              <a:rPr lang="en-US" dirty="0"/>
              <a:t>Give a detailed description of all GUI/ HUD elements the player will interact with – Buttons/ navigation elements, textual elements (menu options), graphical elements and UI-based sound effects/ music. Type (font) design requirements can also be included here.</a:t>
            </a:r>
          </a:p>
          <a:p>
            <a:pPr marL="594360" lvl="3">
              <a:lnSpc>
                <a:spcPct val="110000"/>
              </a:lnSpc>
              <a:buNone/>
            </a:pPr>
            <a:r>
              <a:rPr lang="en-US" sz="1400" b="1" dirty="0"/>
              <a:t>These are described separately from the UI functional requirements as there is a higher chance that they will change. When describing GUI elements, feel free to provide illustrations and mock-ups that could be a </a:t>
            </a:r>
            <a:r>
              <a:rPr lang="en-US" sz="1400" b="1" i="1" dirty="0"/>
              <a:t>guideline</a:t>
            </a:r>
            <a:r>
              <a:rPr lang="en-US" sz="1400" b="1" dirty="0"/>
              <a:t> to the artists, but give them room to adapt and change the design.</a:t>
            </a:r>
          </a:p>
        </p:txBody>
      </p:sp>
      <p:sp>
        <p:nvSpPr>
          <p:cNvPr id="49" name="Freeform: Shape 48">
            <a:extLst>
              <a:ext uri="{FF2B5EF4-FFF2-40B4-BE49-F238E27FC236}">
                <a16:creationId xmlns:a16="http://schemas.microsoft.com/office/drawing/2014/main" id="{3949F7B7-A52A-4DBF-ACC9-936FB0DE1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05127" y="-5824"/>
            <a:ext cx="5271889" cy="3631637"/>
          </a:xfrm>
          <a:custGeom>
            <a:avLst/>
            <a:gdLst>
              <a:gd name="connsiteX0" fmla="*/ 0 w 5211155"/>
              <a:gd name="connsiteY0" fmla="*/ 0 h 3605647"/>
              <a:gd name="connsiteX1" fmla="*/ 5024795 w 5211155"/>
              <a:gd name="connsiteY1" fmla="*/ 0 h 3605647"/>
              <a:gd name="connsiteX2" fmla="*/ 5211155 w 5211155"/>
              <a:gd name="connsiteY2" fmla="*/ 3324888 h 3605647"/>
              <a:gd name="connsiteX3" fmla="*/ 202097 w 5211155"/>
              <a:gd name="connsiteY3" fmla="*/ 3605647 h 3605647"/>
              <a:gd name="connsiteX0" fmla="*/ 0 w 5192065"/>
              <a:gd name="connsiteY0" fmla="*/ 0 h 3605647"/>
              <a:gd name="connsiteX1" fmla="*/ 5024795 w 5192065"/>
              <a:gd name="connsiteY1" fmla="*/ 0 h 3605647"/>
              <a:gd name="connsiteX2" fmla="*/ 5192065 w 5192065"/>
              <a:gd name="connsiteY2" fmla="*/ 3324888 h 3605647"/>
              <a:gd name="connsiteX3" fmla="*/ 202097 w 5192065"/>
              <a:gd name="connsiteY3" fmla="*/ 3605647 h 3605647"/>
              <a:gd name="connsiteX4" fmla="*/ 0 w 5192065"/>
              <a:gd name="connsiteY4" fmla="*/ 0 h 3605647"/>
              <a:gd name="connsiteX0" fmla="*/ 0 w 5192065"/>
              <a:gd name="connsiteY0" fmla="*/ 0 h 3605647"/>
              <a:gd name="connsiteX1" fmla="*/ 4977070 w 5192065"/>
              <a:gd name="connsiteY1" fmla="*/ 4829 h 3605647"/>
              <a:gd name="connsiteX2" fmla="*/ 5192065 w 5192065"/>
              <a:gd name="connsiteY2" fmla="*/ 3324888 h 3605647"/>
              <a:gd name="connsiteX3" fmla="*/ 202097 w 5192065"/>
              <a:gd name="connsiteY3" fmla="*/ 3605647 h 3605647"/>
              <a:gd name="connsiteX4" fmla="*/ 0 w 5192065"/>
              <a:gd name="connsiteY4" fmla="*/ 0 h 3605647"/>
              <a:gd name="connsiteX0" fmla="*/ 0 w 5172975"/>
              <a:gd name="connsiteY0" fmla="*/ 0 h 3605647"/>
              <a:gd name="connsiteX1" fmla="*/ 4977070 w 5172975"/>
              <a:gd name="connsiteY1" fmla="*/ 4829 h 3605647"/>
              <a:gd name="connsiteX2" fmla="*/ 5172975 w 5172975"/>
              <a:gd name="connsiteY2" fmla="*/ 3324888 h 3605647"/>
              <a:gd name="connsiteX3" fmla="*/ 202097 w 5172975"/>
              <a:gd name="connsiteY3" fmla="*/ 3605647 h 3605647"/>
              <a:gd name="connsiteX4" fmla="*/ 0 w 5172975"/>
              <a:gd name="connsiteY4" fmla="*/ 0 h 3605647"/>
              <a:gd name="connsiteX0" fmla="*/ 0 w 5172975"/>
              <a:gd name="connsiteY0" fmla="*/ 0 h 3605647"/>
              <a:gd name="connsiteX1" fmla="*/ 4977070 w 5172975"/>
              <a:gd name="connsiteY1" fmla="*/ 4829 h 3605647"/>
              <a:gd name="connsiteX2" fmla="*/ 5172975 w 5172975"/>
              <a:gd name="connsiteY2" fmla="*/ 3324888 h 3605647"/>
              <a:gd name="connsiteX3" fmla="*/ 202097 w 5172975"/>
              <a:gd name="connsiteY3" fmla="*/ 3605647 h 3605647"/>
              <a:gd name="connsiteX4" fmla="*/ 0 w 5172975"/>
              <a:gd name="connsiteY4" fmla="*/ 0 h 3605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975" h="3605647">
                <a:moveTo>
                  <a:pt x="0" y="0"/>
                </a:moveTo>
                <a:lnTo>
                  <a:pt x="4977070" y="4829"/>
                </a:lnTo>
                <a:cubicBezTo>
                  <a:pt x="5042372" y="1111515"/>
                  <a:pt x="5093356" y="2232688"/>
                  <a:pt x="5172975" y="3324888"/>
                </a:cubicBezTo>
                <a:lnTo>
                  <a:pt x="202097" y="3605647"/>
                </a:lnTo>
                <a:lnTo>
                  <a:pt x="0" y="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4A2D01F-5B4E-4352-87AF-9BBCBB139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8481" y="1119"/>
            <a:ext cx="4976210" cy="3492740"/>
          </a:xfrm>
          <a:custGeom>
            <a:avLst/>
            <a:gdLst>
              <a:gd name="connsiteX0" fmla="*/ 0 w 4976210"/>
              <a:gd name="connsiteY0" fmla="*/ 0 h 3492740"/>
              <a:gd name="connsiteX1" fmla="*/ 4798236 w 4976210"/>
              <a:gd name="connsiteY1" fmla="*/ 0 h 3492740"/>
              <a:gd name="connsiteX2" fmla="*/ 4976154 w 4976210"/>
              <a:gd name="connsiteY2" fmla="*/ 3174255 h 3492740"/>
              <a:gd name="connsiteX3" fmla="*/ 4940341 w 4976210"/>
              <a:gd name="connsiteY3" fmla="*/ 3214816 h 3492740"/>
              <a:gd name="connsiteX4" fmla="*/ 4929277 w 4976210"/>
              <a:gd name="connsiteY4" fmla="*/ 3215493 h 3492740"/>
              <a:gd name="connsiteX5" fmla="*/ 4874167 w 4976210"/>
              <a:gd name="connsiteY5" fmla="*/ 3223677 h 3492740"/>
              <a:gd name="connsiteX6" fmla="*/ 4680223 w 4976210"/>
              <a:gd name="connsiteY6" fmla="*/ 3229464 h 3492740"/>
              <a:gd name="connsiteX7" fmla="*/ 4501989 w 4976210"/>
              <a:gd name="connsiteY7" fmla="*/ 3239484 h 3492740"/>
              <a:gd name="connsiteX8" fmla="*/ 4272790 w 4976210"/>
              <a:gd name="connsiteY8" fmla="*/ 3266655 h 3492740"/>
              <a:gd name="connsiteX9" fmla="*/ 4208620 w 4976210"/>
              <a:gd name="connsiteY9" fmla="*/ 3263152 h 3492740"/>
              <a:gd name="connsiteX10" fmla="*/ 4066168 w 4976210"/>
              <a:gd name="connsiteY10" fmla="*/ 3270308 h 3492740"/>
              <a:gd name="connsiteX11" fmla="*/ 3791751 w 4976210"/>
              <a:gd name="connsiteY11" fmla="*/ 3287155 h 3492740"/>
              <a:gd name="connsiteX12" fmla="*/ 3709048 w 4976210"/>
              <a:gd name="connsiteY12" fmla="*/ 3291936 h 3492740"/>
              <a:gd name="connsiteX13" fmla="*/ 195769 w 4976210"/>
              <a:gd name="connsiteY13" fmla="*/ 3492740 h 349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6210" h="3492740">
                <a:moveTo>
                  <a:pt x="0" y="0"/>
                </a:moveTo>
                <a:lnTo>
                  <a:pt x="4798236" y="0"/>
                </a:lnTo>
                <a:lnTo>
                  <a:pt x="4976154" y="3174255"/>
                </a:lnTo>
                <a:cubicBezTo>
                  <a:pt x="4977282" y="3195461"/>
                  <a:pt x="4961282" y="3213589"/>
                  <a:pt x="4940341" y="3214816"/>
                </a:cubicBezTo>
                <a:cubicBezTo>
                  <a:pt x="4936653" y="3215041"/>
                  <a:pt x="4932965" y="3215268"/>
                  <a:pt x="4929277" y="3215493"/>
                </a:cubicBezTo>
                <a:lnTo>
                  <a:pt x="4874167" y="3223677"/>
                </a:lnTo>
                <a:lnTo>
                  <a:pt x="4680223" y="3229464"/>
                </a:lnTo>
                <a:cubicBezTo>
                  <a:pt x="4619133" y="3232898"/>
                  <a:pt x="4563079" y="3236050"/>
                  <a:pt x="4501989" y="3239484"/>
                </a:cubicBezTo>
                <a:cubicBezTo>
                  <a:pt x="4439346" y="3234371"/>
                  <a:pt x="4359731" y="3265658"/>
                  <a:pt x="4272790" y="3266655"/>
                </a:cubicBezTo>
                <a:lnTo>
                  <a:pt x="4208620" y="3263152"/>
                </a:lnTo>
                <a:cubicBezTo>
                  <a:pt x="4161135" y="3265538"/>
                  <a:pt x="4113652" y="3267922"/>
                  <a:pt x="4066168" y="3270308"/>
                </a:cubicBezTo>
                <a:cubicBezTo>
                  <a:pt x="3929409" y="3278911"/>
                  <a:pt x="3928509" y="3278552"/>
                  <a:pt x="3791751" y="3287155"/>
                </a:cubicBezTo>
                <a:lnTo>
                  <a:pt x="3709048" y="3291936"/>
                </a:lnTo>
                <a:cubicBezTo>
                  <a:pt x="2537955" y="3358871"/>
                  <a:pt x="1366861" y="3425805"/>
                  <a:pt x="195769" y="3492740"/>
                </a:cubicBez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screenshot of a video game&#10;&#10;Description automatically generated">
            <a:extLst>
              <a:ext uri="{FF2B5EF4-FFF2-40B4-BE49-F238E27FC236}">
                <a16:creationId xmlns:a16="http://schemas.microsoft.com/office/drawing/2014/main" id="{97EFE6A0-E418-7EB5-FBCC-AB410D2D9E9F}"/>
              </a:ext>
            </a:extLst>
          </p:cNvPr>
          <p:cNvPicPr>
            <a:picLocks noChangeAspect="1"/>
          </p:cNvPicPr>
          <p:nvPr/>
        </p:nvPicPr>
        <p:blipFill>
          <a:blip r:embed="rId4">
            <a:alphaModFix amt="86000"/>
            <a:extLst>
              <a:ext uri="{28A0092B-C50C-407E-A947-70E740481C1C}">
                <a14:useLocalDpi xmlns:a14="http://schemas.microsoft.com/office/drawing/2010/main" val="0"/>
              </a:ext>
            </a:extLst>
          </a:blip>
          <a:srcRect t="2505" r="-1" b="-1"/>
          <a:stretch/>
        </p:blipFill>
        <p:spPr>
          <a:xfrm rot="21403561">
            <a:off x="6444226" y="-139384"/>
            <a:ext cx="4794428" cy="3505751"/>
          </a:xfrm>
          <a:custGeom>
            <a:avLst/>
            <a:gdLst/>
            <a:ahLst/>
            <a:cxnLst/>
            <a:rect l="l" t="t" r="r" b="b"/>
            <a:pathLst>
              <a:path w="4794428" h="3505751">
                <a:moveTo>
                  <a:pt x="4024" y="0"/>
                </a:moveTo>
                <a:lnTo>
                  <a:pt x="4794428" y="274031"/>
                </a:lnTo>
                <a:lnTo>
                  <a:pt x="4790772" y="3453266"/>
                </a:lnTo>
                <a:cubicBezTo>
                  <a:pt x="4790687" y="3474502"/>
                  <a:pt x="4773678" y="3491686"/>
                  <a:pt x="4752701" y="3491715"/>
                </a:cubicBezTo>
                <a:cubicBezTo>
                  <a:pt x="4749006" y="3491729"/>
                  <a:pt x="4745311" y="3491745"/>
                  <a:pt x="4741616" y="3491759"/>
                </a:cubicBezTo>
                <a:lnTo>
                  <a:pt x="4686129" y="3496783"/>
                </a:lnTo>
                <a:lnTo>
                  <a:pt x="4492171" y="3491484"/>
                </a:lnTo>
                <a:cubicBezTo>
                  <a:pt x="4430984" y="3491424"/>
                  <a:pt x="4374842" y="3491369"/>
                  <a:pt x="4313656" y="3491309"/>
                </a:cubicBezTo>
                <a:cubicBezTo>
                  <a:pt x="4251407" y="3482626"/>
                  <a:pt x="4170135" y="3509315"/>
                  <a:pt x="4083279" y="3505346"/>
                </a:cubicBezTo>
                <a:lnTo>
                  <a:pt x="4019414" y="3498183"/>
                </a:lnTo>
                <a:cubicBezTo>
                  <a:pt x="3971870" y="3497854"/>
                  <a:pt x="3924328" y="3497522"/>
                  <a:pt x="3876785" y="3497192"/>
                </a:cubicBezTo>
                <a:cubicBezTo>
                  <a:pt x="3739758" y="3497971"/>
                  <a:pt x="3738880" y="3497561"/>
                  <a:pt x="3601854" y="3498340"/>
                </a:cubicBezTo>
                <a:lnTo>
                  <a:pt x="3519013" y="3498390"/>
                </a:lnTo>
                <a:cubicBezTo>
                  <a:pt x="2346009" y="3498333"/>
                  <a:pt x="1173003" y="3498276"/>
                  <a:pt x="0" y="3498220"/>
                </a:cubicBezTo>
                <a:close/>
              </a:path>
            </a:pathLst>
          </a:custGeom>
        </p:spPr>
      </p:pic>
      <p:grpSp>
        <p:nvGrpSpPr>
          <p:cNvPr id="53" name="Group 52">
            <a:extLst>
              <a:ext uri="{FF2B5EF4-FFF2-40B4-BE49-F238E27FC236}">
                <a16:creationId xmlns:a16="http://schemas.microsoft.com/office/drawing/2014/main" id="{7DC67B4D-BD4F-44F0-B7F9-21D0E4D23B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54" name="Group 53">
              <a:extLst>
                <a:ext uri="{FF2B5EF4-FFF2-40B4-BE49-F238E27FC236}">
                  <a16:creationId xmlns:a16="http://schemas.microsoft.com/office/drawing/2014/main" id="{44903682-00E4-4B54-A8FB-E08B51BD5A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56" name="Straight Connector 55">
                <a:extLst>
                  <a:ext uri="{FF2B5EF4-FFF2-40B4-BE49-F238E27FC236}">
                    <a16:creationId xmlns:a16="http://schemas.microsoft.com/office/drawing/2014/main" id="{7BEE2D5D-B648-48E2-9AE6-C0BE26DD6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BFA2F0A-F6AE-4BF8-8716-D006FC9959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Oval 54">
              <a:extLst>
                <a:ext uri="{FF2B5EF4-FFF2-40B4-BE49-F238E27FC236}">
                  <a16:creationId xmlns:a16="http://schemas.microsoft.com/office/drawing/2014/main" id="{AA6E60DF-0EC1-4167-9002-8B77BAFF1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1DEBB47-E120-4DA9-CD57-A670DBA46287}"/>
              </a:ext>
            </a:extLst>
          </p:cNvPr>
          <p:cNvSpPr txBox="1"/>
          <p:nvPr/>
        </p:nvSpPr>
        <p:spPr>
          <a:xfrm rot="21392253">
            <a:off x="9659779" y="3202805"/>
            <a:ext cx="1995551" cy="215444"/>
          </a:xfrm>
          <a:prstGeom prst="rect">
            <a:avLst/>
          </a:prstGeom>
          <a:noFill/>
        </p:spPr>
        <p:txBody>
          <a:bodyPr wrap="square" rtlCol="0">
            <a:spAutoFit/>
          </a:bodyPr>
          <a:lstStyle/>
          <a:p>
            <a:r>
              <a:rPr lang="en-GB" sz="800" dirty="0">
                <a:solidFill>
                  <a:schemeClr val="bg1"/>
                </a:solidFill>
              </a:rPr>
              <a:t>Fallout 2 – Black Isle Studios</a:t>
            </a:r>
          </a:p>
        </p:txBody>
      </p:sp>
      <p:sp>
        <p:nvSpPr>
          <p:cNvPr id="9" name="TextBox 8">
            <a:extLst>
              <a:ext uri="{FF2B5EF4-FFF2-40B4-BE49-F238E27FC236}">
                <a16:creationId xmlns:a16="http://schemas.microsoft.com/office/drawing/2014/main" id="{47A13B80-C62B-8B61-69AE-0BD1118D14F0}"/>
              </a:ext>
            </a:extLst>
          </p:cNvPr>
          <p:cNvSpPr txBox="1"/>
          <p:nvPr/>
        </p:nvSpPr>
        <p:spPr>
          <a:xfrm rot="165910">
            <a:off x="10530271" y="6512379"/>
            <a:ext cx="1199158" cy="215444"/>
          </a:xfrm>
          <a:prstGeom prst="rect">
            <a:avLst/>
          </a:prstGeom>
          <a:noFill/>
        </p:spPr>
        <p:txBody>
          <a:bodyPr wrap="square" rtlCol="0">
            <a:spAutoFit/>
          </a:bodyPr>
          <a:lstStyle/>
          <a:p>
            <a:r>
              <a:rPr lang="en-GB" sz="800" dirty="0">
                <a:solidFill>
                  <a:schemeClr val="bg1"/>
                </a:solidFill>
              </a:rPr>
              <a:t>The Sims 4 – Maxis</a:t>
            </a:r>
          </a:p>
        </p:txBody>
      </p:sp>
    </p:spTree>
    <p:extLst>
      <p:ext uri="{BB962C8B-B14F-4D97-AF65-F5344CB8AC3E}">
        <p14:creationId xmlns:p14="http://schemas.microsoft.com/office/powerpoint/2010/main" val="1180214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F955142-ED30-45FF-AC79-EA514B9B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504561" y="517498"/>
            <a:ext cx="6746664" cy="5331847"/>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DD1AA99-03AE-49F6-9116-9CA2BBCA0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280000">
            <a:off x="1325340" y="-90887"/>
            <a:ext cx="5107326" cy="6522933"/>
          </a:xfrm>
          <a:custGeom>
            <a:avLst/>
            <a:gdLst>
              <a:gd name="connsiteX0" fmla="*/ 0 w 4401242"/>
              <a:gd name="connsiteY0" fmla="*/ 4137242 h 5590022"/>
              <a:gd name="connsiteX1" fmla="*/ 5579 w 4401242"/>
              <a:gd name="connsiteY1" fmla="*/ 4114978 h 5590022"/>
              <a:gd name="connsiteX2" fmla="*/ 3258 w 4401242"/>
              <a:gd name="connsiteY2" fmla="*/ 4099949 h 5590022"/>
              <a:gd name="connsiteX3" fmla="*/ 9236 w 4401242"/>
              <a:gd name="connsiteY3" fmla="*/ 4071959 h 5590022"/>
              <a:gd name="connsiteX4" fmla="*/ 14743 w 4401242"/>
              <a:gd name="connsiteY4" fmla="*/ 4031013 h 5590022"/>
              <a:gd name="connsiteX5" fmla="*/ 20613 w 4401242"/>
              <a:gd name="connsiteY5" fmla="*/ 4002827 h 5590022"/>
              <a:gd name="connsiteX6" fmla="*/ 22410 w 4401242"/>
              <a:gd name="connsiteY6" fmla="*/ 3997392 h 5590022"/>
              <a:gd name="connsiteX7" fmla="*/ 22410 w 4401242"/>
              <a:gd name="connsiteY7" fmla="*/ 3812956 h 5590022"/>
              <a:gd name="connsiteX8" fmla="*/ 20401 w 4401242"/>
              <a:gd name="connsiteY8" fmla="*/ 3799351 h 5590022"/>
              <a:gd name="connsiteX9" fmla="*/ 22410 w 4401242"/>
              <a:gd name="connsiteY9" fmla="*/ 3753450 h 5590022"/>
              <a:gd name="connsiteX10" fmla="*/ 19673 w 4401242"/>
              <a:gd name="connsiteY10" fmla="*/ 3746784 h 5590022"/>
              <a:gd name="connsiteX11" fmla="*/ 22410 w 4401242"/>
              <a:gd name="connsiteY11" fmla="*/ 3701909 h 5590022"/>
              <a:gd name="connsiteX12" fmla="*/ 20086 w 4401242"/>
              <a:gd name="connsiteY12" fmla="*/ 3652741 h 5590022"/>
              <a:gd name="connsiteX13" fmla="*/ 13839 w 4401242"/>
              <a:gd name="connsiteY13" fmla="*/ 3649070 h 5590022"/>
              <a:gd name="connsiteX14" fmla="*/ 13290 w 4401242"/>
              <a:gd name="connsiteY14" fmla="*/ 3638287 h 5590022"/>
              <a:gd name="connsiteX15" fmla="*/ 13410 w 4401242"/>
              <a:gd name="connsiteY15" fmla="*/ 3621311 h 5590022"/>
              <a:gd name="connsiteX16" fmla="*/ 19966 w 4401242"/>
              <a:gd name="connsiteY16" fmla="*/ 3583286 h 5590022"/>
              <a:gd name="connsiteX17" fmla="*/ 16089 w 4401242"/>
              <a:gd name="connsiteY17" fmla="*/ 21355 h 5590022"/>
              <a:gd name="connsiteX18" fmla="*/ 34619 w 4401242"/>
              <a:gd name="connsiteY18" fmla="*/ 2606 h 5590022"/>
              <a:gd name="connsiteX19" fmla="*/ 49927 w 4401242"/>
              <a:gd name="connsiteY19" fmla="*/ 185 h 5590022"/>
              <a:gd name="connsiteX20" fmla="*/ 917193 w 4401242"/>
              <a:gd name="connsiteY20" fmla="*/ 11 h 5590022"/>
              <a:gd name="connsiteX21" fmla="*/ 938319 w 4401242"/>
              <a:gd name="connsiteY21" fmla="*/ 10 h 5590022"/>
              <a:gd name="connsiteX22" fmla="*/ 938338 w 4401242"/>
              <a:gd name="connsiteY22" fmla="*/ 0 h 5590022"/>
              <a:gd name="connsiteX23" fmla="*/ 4365378 w 4401242"/>
              <a:gd name="connsiteY23" fmla="*/ 0 h 5590022"/>
              <a:gd name="connsiteX24" fmla="*/ 4397257 w 4401242"/>
              <a:gd name="connsiteY24" fmla="*/ 31881 h 5590022"/>
              <a:gd name="connsiteX25" fmla="*/ 4397256 w 4401242"/>
              <a:gd name="connsiteY25" fmla="*/ 5558231 h 5590022"/>
              <a:gd name="connsiteX26" fmla="*/ 4365377 w 4401242"/>
              <a:gd name="connsiteY26" fmla="*/ 5590021 h 5590022"/>
              <a:gd name="connsiteX27" fmla="*/ 4322085 w 4401242"/>
              <a:gd name="connsiteY27" fmla="*/ 5590021 h 5590022"/>
              <a:gd name="connsiteX28" fmla="*/ 4322083 w 4401242"/>
              <a:gd name="connsiteY28" fmla="*/ 5590022 h 5590022"/>
              <a:gd name="connsiteX29" fmla="*/ 49916 w 4401242"/>
              <a:gd name="connsiteY29" fmla="*/ 5590022 h 5590022"/>
              <a:gd name="connsiteX30" fmla="*/ 22410 w 4401242"/>
              <a:gd name="connsiteY30" fmla="*/ 5571435 h 5590022"/>
              <a:gd name="connsiteX31" fmla="*/ 22410 w 4401242"/>
              <a:gd name="connsiteY31" fmla="*/ 4726767 h 5590022"/>
              <a:gd name="connsiteX32" fmla="*/ 14670 w 4401242"/>
              <a:gd name="connsiteY32" fmla="*/ 4699196 h 5590022"/>
              <a:gd name="connsiteX33" fmla="*/ 22410 w 4401242"/>
              <a:gd name="connsiteY33" fmla="*/ 4670837 h 5590022"/>
              <a:gd name="connsiteX34" fmla="*/ 22410 w 4401242"/>
              <a:gd name="connsiteY34" fmla="*/ 4292925 h 5590022"/>
              <a:gd name="connsiteX35" fmla="*/ 22410 w 4401242"/>
              <a:gd name="connsiteY35" fmla="*/ 4242762 h 5590022"/>
              <a:gd name="connsiteX36" fmla="*/ 14161 w 4401242"/>
              <a:gd name="connsiteY36" fmla="*/ 4214744 h 5590022"/>
              <a:gd name="connsiteX37" fmla="*/ 4708 w 4401242"/>
              <a:gd name="connsiteY37" fmla="*/ 4186098 h 5590022"/>
              <a:gd name="connsiteX38" fmla="*/ 632 w 4401242"/>
              <a:gd name="connsiteY38" fmla="*/ 4158493 h 559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01242" h="5590022">
                <a:moveTo>
                  <a:pt x="0" y="4137242"/>
                </a:moveTo>
                <a:lnTo>
                  <a:pt x="5579" y="4114978"/>
                </a:lnTo>
                <a:cubicBezTo>
                  <a:pt x="6121" y="4108762"/>
                  <a:pt x="2648" y="4107119"/>
                  <a:pt x="3258" y="4099949"/>
                </a:cubicBezTo>
                <a:lnTo>
                  <a:pt x="9236" y="4071959"/>
                </a:lnTo>
                <a:lnTo>
                  <a:pt x="14743" y="4031013"/>
                </a:lnTo>
                <a:lnTo>
                  <a:pt x="20613" y="4002827"/>
                </a:lnTo>
                <a:lnTo>
                  <a:pt x="22410" y="3997392"/>
                </a:lnTo>
                <a:lnTo>
                  <a:pt x="22410" y="3812956"/>
                </a:lnTo>
                <a:lnTo>
                  <a:pt x="20401" y="3799351"/>
                </a:lnTo>
                <a:lnTo>
                  <a:pt x="22410" y="3753450"/>
                </a:lnTo>
                <a:lnTo>
                  <a:pt x="19673" y="3746784"/>
                </a:lnTo>
                <a:lnTo>
                  <a:pt x="22410" y="3701909"/>
                </a:lnTo>
                <a:cubicBezTo>
                  <a:pt x="22023" y="3687048"/>
                  <a:pt x="22634" y="3661297"/>
                  <a:pt x="20086" y="3652741"/>
                </a:cubicBezTo>
                <a:lnTo>
                  <a:pt x="13839" y="3649070"/>
                </a:lnTo>
                <a:lnTo>
                  <a:pt x="13290" y="3638287"/>
                </a:lnTo>
                <a:cubicBezTo>
                  <a:pt x="13769" y="3637498"/>
                  <a:pt x="13370" y="3621952"/>
                  <a:pt x="13410" y="3621311"/>
                </a:cubicBezTo>
                <a:lnTo>
                  <a:pt x="19966" y="3583286"/>
                </a:lnTo>
                <a:lnTo>
                  <a:pt x="16089" y="21355"/>
                </a:lnTo>
                <a:cubicBezTo>
                  <a:pt x="22266" y="10589"/>
                  <a:pt x="23964" y="8856"/>
                  <a:pt x="34619" y="2606"/>
                </a:cubicBezTo>
                <a:lnTo>
                  <a:pt x="49927" y="185"/>
                </a:lnTo>
                <a:cubicBezTo>
                  <a:pt x="228245" y="83"/>
                  <a:pt x="539504" y="31"/>
                  <a:pt x="917193" y="11"/>
                </a:cubicBezTo>
                <a:lnTo>
                  <a:pt x="938319" y="10"/>
                </a:lnTo>
                <a:lnTo>
                  <a:pt x="938338" y="0"/>
                </a:lnTo>
                <a:lnTo>
                  <a:pt x="4365378" y="0"/>
                </a:lnTo>
                <a:cubicBezTo>
                  <a:pt x="4382966" y="50"/>
                  <a:pt x="4397213" y="14294"/>
                  <a:pt x="4397257" y="31881"/>
                </a:cubicBezTo>
                <a:cubicBezTo>
                  <a:pt x="4402571" y="958253"/>
                  <a:pt x="4402570" y="4631875"/>
                  <a:pt x="4397256" y="5558231"/>
                </a:cubicBezTo>
                <a:cubicBezTo>
                  <a:pt x="4397157" y="5575784"/>
                  <a:pt x="4382929" y="5589975"/>
                  <a:pt x="4365377" y="5590021"/>
                </a:cubicBezTo>
                <a:lnTo>
                  <a:pt x="4322085" y="5590021"/>
                </a:lnTo>
                <a:lnTo>
                  <a:pt x="4322083" y="5590022"/>
                </a:lnTo>
                <a:lnTo>
                  <a:pt x="49916" y="5590022"/>
                </a:lnTo>
                <a:cubicBezTo>
                  <a:pt x="34729" y="5589963"/>
                  <a:pt x="22450" y="5581668"/>
                  <a:pt x="22410" y="5571435"/>
                </a:cubicBezTo>
                <a:lnTo>
                  <a:pt x="22410" y="4726767"/>
                </a:lnTo>
                <a:lnTo>
                  <a:pt x="14670" y="4699196"/>
                </a:lnTo>
                <a:cubicBezTo>
                  <a:pt x="15011" y="4683722"/>
                  <a:pt x="19831" y="4680290"/>
                  <a:pt x="22410" y="4670837"/>
                </a:cubicBezTo>
                <a:lnTo>
                  <a:pt x="22410" y="4292925"/>
                </a:lnTo>
                <a:lnTo>
                  <a:pt x="22410" y="4242762"/>
                </a:lnTo>
                <a:lnTo>
                  <a:pt x="14161" y="4214744"/>
                </a:lnTo>
                <a:cubicBezTo>
                  <a:pt x="20757" y="4203473"/>
                  <a:pt x="7860" y="4195229"/>
                  <a:pt x="4708" y="4186098"/>
                </a:cubicBezTo>
                <a:lnTo>
                  <a:pt x="632" y="4158493"/>
                </a:lnTo>
                <a:close/>
              </a:path>
            </a:pathLst>
          </a:custGeom>
          <a:solidFill>
            <a:srgbClr val="FFFFFF"/>
          </a:solidFill>
          <a:ln w="9525" cap="flat">
            <a:noFill/>
            <a:prstDash val="solid"/>
            <a:miter/>
          </a:ln>
        </p:spPr>
        <p:txBody>
          <a:bodyPr rtlCol="0" anchor="ctr"/>
          <a:lstStyle/>
          <a:p>
            <a:endParaRPr lang="en-US"/>
          </a:p>
        </p:txBody>
      </p:sp>
      <p:pic>
        <p:nvPicPr>
          <p:cNvPr id="5" name="Picture 4" descr="A building with a dark background&#10;&#10;Description automatically generated with medium confidence">
            <a:extLst>
              <a:ext uri="{FF2B5EF4-FFF2-40B4-BE49-F238E27FC236}">
                <a16:creationId xmlns:a16="http://schemas.microsoft.com/office/drawing/2014/main" id="{FAC54516-101C-FD4D-DDC0-0F5BE9204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472266">
            <a:off x="802083" y="821261"/>
            <a:ext cx="6151619" cy="3552559"/>
          </a:xfrm>
          <a:prstGeom prst="rect">
            <a:avLst/>
          </a:prstGeom>
        </p:spPr>
      </p:pic>
      <p:sp>
        <p:nvSpPr>
          <p:cNvPr id="2" name="Title 1">
            <a:extLst>
              <a:ext uri="{FF2B5EF4-FFF2-40B4-BE49-F238E27FC236}">
                <a16:creationId xmlns:a16="http://schemas.microsoft.com/office/drawing/2014/main" id="{0B33CBCE-F1D4-7CC0-C9CA-F176A085EF03}"/>
              </a:ext>
            </a:extLst>
          </p:cNvPr>
          <p:cNvSpPr>
            <a:spLocks noGrp="1"/>
          </p:cNvSpPr>
          <p:nvPr>
            <p:ph type="title"/>
          </p:nvPr>
        </p:nvSpPr>
        <p:spPr>
          <a:xfrm>
            <a:off x="6521450" y="685800"/>
            <a:ext cx="4984750" cy="1911741"/>
          </a:xfrm>
        </p:spPr>
        <p:txBody>
          <a:bodyPr anchor="b">
            <a:normAutofit/>
          </a:bodyPr>
          <a:lstStyle/>
          <a:p>
            <a:r>
              <a:rPr lang="en-US"/>
              <a:t>Creating a Game Design Document</a:t>
            </a:r>
            <a:endParaRPr lang="en-GB" dirty="0"/>
          </a:p>
        </p:txBody>
      </p:sp>
      <p:sp>
        <p:nvSpPr>
          <p:cNvPr id="11" name="Freeform: Shape 10">
            <a:extLst>
              <a:ext uri="{FF2B5EF4-FFF2-40B4-BE49-F238E27FC236}">
                <a16:creationId xmlns:a16="http://schemas.microsoft.com/office/drawing/2014/main" id="{F0090A0D-04AE-42BC-AE85-FA2E647F0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55470" y="5035596"/>
            <a:ext cx="444795" cy="1823662"/>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04D782C-2BEE-4162-7E33-DFD572274B5D}"/>
              </a:ext>
            </a:extLst>
          </p:cNvPr>
          <p:cNvSpPr>
            <a:spLocks noGrp="1"/>
          </p:cNvSpPr>
          <p:nvPr>
            <p:ph idx="1"/>
          </p:nvPr>
        </p:nvSpPr>
        <p:spPr>
          <a:xfrm>
            <a:off x="8058150" y="2961280"/>
            <a:ext cx="3245726" cy="3226050"/>
          </a:xfrm>
        </p:spPr>
        <p:txBody>
          <a:bodyPr>
            <a:normAutofit/>
          </a:bodyPr>
          <a:lstStyle/>
          <a:p>
            <a:r>
              <a:rPr lang="en-US" b="1" dirty="0"/>
              <a:t>Art and Video Style</a:t>
            </a:r>
          </a:p>
          <a:p>
            <a:pPr lvl="1"/>
            <a:r>
              <a:rPr lang="en-US" dirty="0"/>
              <a:t>Define the palette for your game. Concept art can be a useful springboard here, lending to the feel and tone of the game. Agreement between the Lead Artist, Designer and Producer is important.</a:t>
            </a:r>
          </a:p>
        </p:txBody>
      </p:sp>
      <p:grpSp>
        <p:nvGrpSpPr>
          <p:cNvPr id="13" name="Group 12">
            <a:extLst>
              <a:ext uri="{FF2B5EF4-FFF2-40B4-BE49-F238E27FC236}">
                <a16:creationId xmlns:a16="http://schemas.microsoft.com/office/drawing/2014/main" id="{84912FC9-6D3C-4857-AD07-669D24A58B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9" name="Group 18">
              <a:extLst>
                <a:ext uri="{FF2B5EF4-FFF2-40B4-BE49-F238E27FC236}">
                  <a16:creationId xmlns:a16="http://schemas.microsoft.com/office/drawing/2014/main" id="{ADC8BF22-7DAB-434C-9110-00A56AB1C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1" name="Straight Connector 20">
                <a:extLst>
                  <a:ext uri="{FF2B5EF4-FFF2-40B4-BE49-F238E27FC236}">
                    <a16:creationId xmlns:a16="http://schemas.microsoft.com/office/drawing/2014/main" id="{7D332D1D-F11A-48A6-8348-E2076D2297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BAC72E-20B6-4BED-B0BA-5350DB14C2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45043DB4-3F92-4F4F-9BA4-A9807D02B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D360E37C-5655-C1FB-D31F-349FFEF347DF}"/>
              </a:ext>
            </a:extLst>
          </p:cNvPr>
          <p:cNvSpPr txBox="1"/>
          <p:nvPr/>
        </p:nvSpPr>
        <p:spPr>
          <a:xfrm rot="-120000">
            <a:off x="883628" y="4463146"/>
            <a:ext cx="6133937" cy="738664"/>
          </a:xfrm>
          <a:prstGeom prst="rect">
            <a:avLst/>
          </a:prstGeom>
          <a:noFill/>
        </p:spPr>
        <p:txBody>
          <a:bodyPr wrap="square" rtlCol="0">
            <a:spAutoFit/>
          </a:bodyPr>
          <a:lstStyle/>
          <a:p>
            <a:r>
              <a:rPr lang="en-GB" sz="1400" dirty="0"/>
              <a:t>Concept art for Thief 4 by </a:t>
            </a:r>
            <a:r>
              <a:rPr lang="en-GB" sz="1400" b="1" dirty="0"/>
              <a:t>Mathieu Latour-</a:t>
            </a:r>
            <a:r>
              <a:rPr lang="en-GB" sz="1400" b="1" dirty="0" err="1"/>
              <a:t>Duhaime</a:t>
            </a:r>
            <a:r>
              <a:rPr lang="en-GB" sz="1400" dirty="0"/>
              <a:t>. The game has a dark and foreboding palette, punctuated by points of light.</a:t>
            </a:r>
            <a:endParaRPr lang="en-GB" sz="1400" b="1" dirty="0"/>
          </a:p>
        </p:txBody>
      </p:sp>
    </p:spTree>
    <p:extLst>
      <p:ext uri="{BB962C8B-B14F-4D97-AF65-F5344CB8AC3E}">
        <p14:creationId xmlns:p14="http://schemas.microsoft.com/office/powerpoint/2010/main" val="84972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FFFF00"/>
                </a:solidFill>
              </a:rPr>
              <a:t>Mood Board</a:t>
            </a:r>
          </a:p>
        </p:txBody>
      </p:sp>
      <p:pic>
        <p:nvPicPr>
          <p:cNvPr id="12290" name="Picture 2" descr="http://cdn.mos.cms.futurecdn.net/3291c2c115db47c429b621d10bde4bc7.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62401" y="1324094"/>
            <a:ext cx="7617280" cy="525378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a:spLocks noGrp="1"/>
          </p:cNvSpPr>
          <p:nvPr>
            <p:ph idx="1"/>
          </p:nvPr>
        </p:nvSpPr>
        <p:spPr>
          <a:xfrm>
            <a:off x="493713" y="1853248"/>
            <a:ext cx="3468688" cy="4195481"/>
          </a:xfrm>
        </p:spPr>
        <p:txBody>
          <a:bodyPr>
            <a:normAutofit/>
          </a:bodyPr>
          <a:lstStyle/>
          <a:p>
            <a:r>
              <a:rPr lang="en-GB" dirty="0"/>
              <a:t>Any images used will need to be referenced</a:t>
            </a:r>
          </a:p>
          <a:p>
            <a:endParaRPr lang="en-GB" dirty="0"/>
          </a:p>
        </p:txBody>
      </p:sp>
      <p:sp>
        <p:nvSpPr>
          <p:cNvPr id="3" name="Slide Number Placeholder 2">
            <a:extLst>
              <a:ext uri="{FF2B5EF4-FFF2-40B4-BE49-F238E27FC236}">
                <a16:creationId xmlns:a16="http://schemas.microsoft.com/office/drawing/2014/main" id="{B2F29C97-AB03-4656-9BB0-21668C72674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12114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FFFF00"/>
                </a:solidFill>
              </a:rPr>
              <a:t>Mono-chrome</a:t>
            </a:r>
          </a:p>
        </p:txBody>
      </p:sp>
      <p:sp>
        <p:nvSpPr>
          <p:cNvPr id="6" name="Content Placeholder 2"/>
          <p:cNvSpPr txBox="1">
            <a:spLocks/>
          </p:cNvSpPr>
          <p:nvPr/>
        </p:nvSpPr>
        <p:spPr>
          <a:xfrm>
            <a:off x="646111" y="2133129"/>
            <a:ext cx="5169403"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342900" marR="0" lvl="0" indent="-3429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en-GB" sz="2000" b="0" i="0" u="none" strike="noStrike" kern="1200" cap="none" spc="0" normalizeH="0" baseline="0" noProof="0" dirty="0">
                <a:ln>
                  <a:noFill/>
                </a:ln>
                <a:solidFill>
                  <a:prstClr val="white"/>
                </a:solidFill>
                <a:effectLst/>
                <a:uLnTx/>
                <a:uFillTx/>
                <a:latin typeface="Century Gothic" panose="020B0502020202020204"/>
                <a:ea typeface="+mj-ea"/>
                <a:cs typeface="+mj-cs"/>
              </a:rPr>
              <a:t>Black and white gradient tones</a:t>
            </a:r>
          </a:p>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GB" sz="2000" b="0" i="0" u="none" strike="noStrike" kern="1200" cap="none" spc="0" normalizeH="0" baseline="0" noProof="0" dirty="0">
                <a:ln>
                  <a:noFill/>
                </a:ln>
                <a:solidFill>
                  <a:prstClr val="white"/>
                </a:solidFill>
                <a:effectLst/>
                <a:uLnTx/>
                <a:uFillTx/>
                <a:latin typeface="Century Gothic" panose="020B0502020202020204"/>
                <a:ea typeface="+mj-ea"/>
                <a:cs typeface="+mj-cs"/>
              </a:rPr>
              <a:t>     with highlights from strong primary </a:t>
            </a:r>
          </a:p>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GB" sz="2000" b="0" i="0" u="none" strike="noStrike" kern="1200" cap="none" spc="0" normalizeH="0" baseline="0" noProof="0" dirty="0">
                <a:ln>
                  <a:noFill/>
                </a:ln>
                <a:solidFill>
                  <a:prstClr val="white"/>
                </a:solidFill>
                <a:effectLst/>
                <a:uLnTx/>
                <a:uFillTx/>
                <a:latin typeface="Century Gothic" panose="020B0502020202020204"/>
                <a:ea typeface="+mj-ea"/>
                <a:cs typeface="+mj-cs"/>
              </a:rPr>
              <a:t>     colours.</a:t>
            </a:r>
          </a:p>
          <a:p>
            <a:pPr marL="342900" marR="0" lvl="0" indent="-3429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en-GB" sz="2000" b="0" i="0" u="none" strike="noStrike" kern="1200" cap="none" spc="0" normalizeH="0" baseline="0" noProof="0" dirty="0">
                <a:ln>
                  <a:noFill/>
                </a:ln>
                <a:solidFill>
                  <a:prstClr val="white"/>
                </a:solidFill>
                <a:effectLst/>
                <a:uLnTx/>
                <a:uFillTx/>
                <a:latin typeface="Century Gothic" panose="020B0502020202020204"/>
                <a:ea typeface="+mj-ea"/>
                <a:cs typeface="+mj-cs"/>
              </a:rPr>
              <a:t>It can be used to great effect if key parts of the game are shaded with bright colours as contrast.</a:t>
            </a:r>
          </a:p>
          <a:p>
            <a:pPr marL="342900" marR="0" lvl="0" indent="-3429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en-GB" sz="2000" b="0" i="0" u="none" strike="noStrike" kern="1200" cap="none" spc="0" normalizeH="0" baseline="0" noProof="0" dirty="0">
                <a:ln>
                  <a:noFill/>
                </a:ln>
                <a:solidFill>
                  <a:prstClr val="white"/>
                </a:solidFill>
                <a:effectLst/>
                <a:uLnTx/>
                <a:uFillTx/>
                <a:latin typeface="Century Gothic" panose="020B0502020202020204"/>
                <a:ea typeface="+mj-ea"/>
                <a:cs typeface="+mj-cs"/>
              </a:rPr>
              <a:t>Sets the mood/atmosphere for the game world.</a:t>
            </a:r>
          </a:p>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endParaRPr kumimoji="0" lang="en-GB" sz="2000" b="0" i="0" u="none" strike="noStrike" kern="1200" cap="none" spc="0" normalizeH="0" baseline="0" noProof="0" dirty="0">
              <a:ln>
                <a:noFill/>
              </a:ln>
              <a:solidFill>
                <a:prstClr val="white"/>
              </a:solidFill>
              <a:effectLst/>
              <a:uLnTx/>
              <a:uFillTx/>
              <a:latin typeface="Century Gothic" panose="020B0502020202020204"/>
              <a:ea typeface="+mj-ea"/>
              <a:cs typeface="+mj-cs"/>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11325" y="446699"/>
            <a:ext cx="5498629" cy="3092979"/>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815511" y="3532470"/>
            <a:ext cx="5490253" cy="3003084"/>
          </a:xfrm>
        </p:spPr>
      </p:pic>
      <p:sp>
        <p:nvSpPr>
          <p:cNvPr id="4" name="Slide Number Placeholder 3">
            <a:extLst>
              <a:ext uri="{FF2B5EF4-FFF2-40B4-BE49-F238E27FC236}">
                <a16:creationId xmlns:a16="http://schemas.microsoft.com/office/drawing/2014/main" id="{761867C2-CBE5-4589-ABBF-2F220691960D}"/>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52350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FFFF00"/>
                </a:solidFill>
              </a:rPr>
              <a:t>How to use visual styles effectively</a:t>
            </a:r>
          </a:p>
        </p:txBody>
      </p:sp>
      <p:sp>
        <p:nvSpPr>
          <p:cNvPr id="3" name="Content Placeholder 2"/>
          <p:cNvSpPr>
            <a:spLocks noGrp="1"/>
          </p:cNvSpPr>
          <p:nvPr>
            <p:ph idx="1"/>
          </p:nvPr>
        </p:nvSpPr>
        <p:spPr/>
        <p:txBody>
          <a:bodyPr/>
          <a:lstStyle/>
          <a:p>
            <a:r>
              <a:rPr lang="en-GB" dirty="0"/>
              <a:t>The visual style should compliment the theme of game.</a:t>
            </a:r>
          </a:p>
          <a:p>
            <a:r>
              <a:rPr lang="en-GB" dirty="0"/>
              <a:t>To make best use of colours in any game it is important to keep specific colours for specific tasks.</a:t>
            </a:r>
          </a:p>
          <a:p>
            <a:pPr marL="0" indent="0">
              <a:buNone/>
            </a:pPr>
            <a:endParaRPr lang="en-GB"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77926" y="3624650"/>
            <a:ext cx="4854830" cy="2730842"/>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3312" y="3624650"/>
            <a:ext cx="4849857" cy="2730842"/>
          </a:xfrm>
          <a:prstGeom prst="rect">
            <a:avLst/>
          </a:prstGeom>
          <a:ln>
            <a:noFill/>
          </a:ln>
          <a:effectLst>
            <a:outerShdw blurRad="190500" algn="tl" rotWithShape="0">
              <a:srgbClr val="000000">
                <a:alpha val="70000"/>
              </a:srgbClr>
            </a:outerShdw>
          </a:effectLst>
        </p:spPr>
      </p:pic>
      <p:sp>
        <p:nvSpPr>
          <p:cNvPr id="6" name="Slide Number Placeholder 5">
            <a:extLst>
              <a:ext uri="{FF2B5EF4-FFF2-40B4-BE49-F238E27FC236}">
                <a16:creationId xmlns:a16="http://schemas.microsoft.com/office/drawing/2014/main" id="{24A15D58-0114-4466-9B2A-8BC5AB833ED8}"/>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62309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111" y="609601"/>
            <a:ext cx="4793473" cy="1675975"/>
          </a:xfrm>
        </p:spPr>
        <p:txBody>
          <a:bodyPr>
            <a:normAutofit/>
          </a:bodyPr>
          <a:lstStyle/>
          <a:p>
            <a:r>
              <a:rPr lang="en-GB" b="1" dirty="0">
                <a:solidFill>
                  <a:srgbClr val="FFFF00"/>
                </a:solidFill>
              </a:rPr>
              <a:t>More General ‘Themes’</a:t>
            </a:r>
          </a:p>
        </p:txBody>
      </p:sp>
      <p:pic>
        <p:nvPicPr>
          <p:cNvPr id="13316" name="Picture 4" descr="https://blog.eu.playstation.com/files/2012/08/Tearaway-for-PS-Vita-1.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094412" y="609137"/>
            <a:ext cx="5449888" cy="2766290"/>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C546BE4-C7A3-4A47-9FA5-0866D5E65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Content Placeholder 2"/>
          <p:cNvSpPr>
            <a:spLocks noGrp="1"/>
          </p:cNvSpPr>
          <p:nvPr>
            <p:ph idx="1"/>
          </p:nvPr>
        </p:nvSpPr>
        <p:spPr>
          <a:xfrm>
            <a:off x="642175" y="2484544"/>
            <a:ext cx="4799145" cy="3763855"/>
          </a:xfrm>
        </p:spPr>
        <p:txBody>
          <a:bodyPr>
            <a:normAutofit/>
          </a:bodyPr>
          <a:lstStyle/>
          <a:p>
            <a:r>
              <a:rPr lang="en-GB" dirty="0"/>
              <a:t>A particular art style</a:t>
            </a:r>
          </a:p>
          <a:p>
            <a:r>
              <a:rPr lang="en-GB" dirty="0"/>
              <a:t>A material</a:t>
            </a:r>
          </a:p>
          <a:p>
            <a:r>
              <a:rPr lang="en-GB" dirty="0"/>
              <a:t>Traditional Game Themes</a:t>
            </a:r>
          </a:p>
          <a:p>
            <a:pPr marL="0" indent="0">
              <a:buNone/>
            </a:pPr>
            <a:endParaRPr lang="en-GB" dirty="0"/>
          </a:p>
          <a:p>
            <a:pPr marL="0" indent="0">
              <a:buNone/>
            </a:pPr>
            <a:endParaRPr lang="en-GB" dirty="0"/>
          </a:p>
        </p:txBody>
      </p:sp>
      <p:pic>
        <p:nvPicPr>
          <p:cNvPr id="13314" name="Picture 2" descr="http://www.artofokami.com/images/okami_art_1.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3"/>
          <a:stretch/>
        </p:blipFill>
        <p:spPr bwMode="auto">
          <a:xfrm>
            <a:off x="6094412" y="3482108"/>
            <a:ext cx="5449888" cy="2766290"/>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A294DED-5F91-4D02-8B84-45B8D60DE80D}"/>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10268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BC1-F6C3-81C6-B791-B2DCECCABE8A}"/>
              </a:ext>
            </a:extLst>
          </p:cNvPr>
          <p:cNvSpPr>
            <a:spLocks noGrp="1"/>
          </p:cNvSpPr>
          <p:nvPr>
            <p:ph type="title"/>
          </p:nvPr>
        </p:nvSpPr>
        <p:spPr>
          <a:xfrm>
            <a:off x="1219200" y="365125"/>
            <a:ext cx="9493249" cy="757799"/>
          </a:xfrm>
        </p:spPr>
        <p:txBody>
          <a:bodyPr/>
          <a:lstStyle/>
          <a:p>
            <a:r>
              <a:rPr lang="en-GB" dirty="0"/>
              <a:t>Recap</a:t>
            </a:r>
          </a:p>
        </p:txBody>
      </p:sp>
      <p:sp>
        <p:nvSpPr>
          <p:cNvPr id="33" name="TextBox 32">
            <a:extLst>
              <a:ext uri="{FF2B5EF4-FFF2-40B4-BE49-F238E27FC236}">
                <a16:creationId xmlns:a16="http://schemas.microsoft.com/office/drawing/2014/main" id="{335E6367-55B1-8EF1-F29B-A656FB1CC486}"/>
              </a:ext>
            </a:extLst>
          </p:cNvPr>
          <p:cNvSpPr txBox="1"/>
          <p:nvPr/>
        </p:nvSpPr>
        <p:spPr>
          <a:xfrm>
            <a:off x="1341120" y="1083742"/>
            <a:ext cx="9509760" cy="369332"/>
          </a:xfrm>
          <a:prstGeom prst="rect">
            <a:avLst/>
          </a:prstGeom>
          <a:noFill/>
        </p:spPr>
        <p:txBody>
          <a:bodyPr wrap="square" rtlCol="0">
            <a:spAutoFit/>
          </a:bodyPr>
          <a:lstStyle/>
          <a:p>
            <a:r>
              <a:rPr lang="en-GB" dirty="0"/>
              <a:t>• Overview of the Development Process…</a:t>
            </a:r>
          </a:p>
        </p:txBody>
      </p:sp>
      <p:sp>
        <p:nvSpPr>
          <p:cNvPr id="34" name="Oval 33">
            <a:extLst>
              <a:ext uri="{FF2B5EF4-FFF2-40B4-BE49-F238E27FC236}">
                <a16:creationId xmlns:a16="http://schemas.microsoft.com/office/drawing/2014/main" id="{2E2384E8-E95E-502C-802A-D58C0E1D72BA}"/>
              </a:ext>
            </a:extLst>
          </p:cNvPr>
          <p:cNvSpPr/>
          <p:nvPr/>
        </p:nvSpPr>
        <p:spPr>
          <a:xfrm>
            <a:off x="1869259" y="1996863"/>
            <a:ext cx="2071562" cy="103578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Initial idea / concept</a:t>
            </a:r>
          </a:p>
        </p:txBody>
      </p:sp>
      <p:sp>
        <p:nvSpPr>
          <p:cNvPr id="35" name="Rectangle 34">
            <a:extLst>
              <a:ext uri="{FF2B5EF4-FFF2-40B4-BE49-F238E27FC236}">
                <a16:creationId xmlns:a16="http://schemas.microsoft.com/office/drawing/2014/main" id="{5C2E29CA-647A-F6AE-80A3-03B6898D7CEA}"/>
              </a:ext>
            </a:extLst>
          </p:cNvPr>
          <p:cNvSpPr/>
          <p:nvPr/>
        </p:nvSpPr>
        <p:spPr>
          <a:xfrm>
            <a:off x="2159153" y="3896885"/>
            <a:ext cx="1491774" cy="4286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The Pitch</a:t>
            </a:r>
          </a:p>
        </p:txBody>
      </p:sp>
      <p:sp>
        <p:nvSpPr>
          <p:cNvPr id="36" name="Oval 35">
            <a:extLst>
              <a:ext uri="{FF2B5EF4-FFF2-40B4-BE49-F238E27FC236}">
                <a16:creationId xmlns:a16="http://schemas.microsoft.com/office/drawing/2014/main" id="{672F8272-3A6D-F27D-DB12-A157BD5CF90E}"/>
              </a:ext>
            </a:extLst>
          </p:cNvPr>
          <p:cNvSpPr/>
          <p:nvPr/>
        </p:nvSpPr>
        <p:spPr>
          <a:xfrm>
            <a:off x="5371762" y="1996863"/>
            <a:ext cx="2071562" cy="103578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Design</a:t>
            </a:r>
          </a:p>
        </p:txBody>
      </p:sp>
      <p:sp>
        <p:nvSpPr>
          <p:cNvPr id="37" name="Oval 36">
            <a:extLst>
              <a:ext uri="{FF2B5EF4-FFF2-40B4-BE49-F238E27FC236}">
                <a16:creationId xmlns:a16="http://schemas.microsoft.com/office/drawing/2014/main" id="{21923F5A-0E78-19FE-E1E4-62D621E5F5B9}"/>
              </a:ext>
            </a:extLst>
          </p:cNvPr>
          <p:cNvSpPr/>
          <p:nvPr/>
        </p:nvSpPr>
        <p:spPr>
          <a:xfrm>
            <a:off x="5209422" y="3910880"/>
            <a:ext cx="2396242" cy="103578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Development/ Prototyping</a:t>
            </a:r>
          </a:p>
        </p:txBody>
      </p:sp>
      <p:sp>
        <p:nvSpPr>
          <p:cNvPr id="38" name="Rectangle 37">
            <a:extLst>
              <a:ext uri="{FF2B5EF4-FFF2-40B4-BE49-F238E27FC236}">
                <a16:creationId xmlns:a16="http://schemas.microsoft.com/office/drawing/2014/main" id="{22597A05-5F95-E75F-386B-04E02FC469C5}"/>
              </a:ext>
            </a:extLst>
          </p:cNvPr>
          <p:cNvSpPr/>
          <p:nvPr/>
        </p:nvSpPr>
        <p:spPr>
          <a:xfrm>
            <a:off x="9086006" y="1453074"/>
            <a:ext cx="1877352" cy="9224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Pre-Release</a:t>
            </a:r>
          </a:p>
        </p:txBody>
      </p:sp>
      <p:sp>
        <p:nvSpPr>
          <p:cNvPr id="39" name="Rectangle 38">
            <a:extLst>
              <a:ext uri="{FF2B5EF4-FFF2-40B4-BE49-F238E27FC236}">
                <a16:creationId xmlns:a16="http://schemas.microsoft.com/office/drawing/2014/main" id="{2F3CFB9F-CF0D-E3D2-196B-33DB2721B91A}"/>
              </a:ext>
            </a:extLst>
          </p:cNvPr>
          <p:cNvSpPr/>
          <p:nvPr/>
        </p:nvSpPr>
        <p:spPr>
          <a:xfrm>
            <a:off x="8874265" y="4059657"/>
            <a:ext cx="2283303" cy="124752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(“Release To Manufacture”)</a:t>
            </a:r>
          </a:p>
          <a:p>
            <a:pPr algn="ctr"/>
            <a:r>
              <a:rPr lang="en-GB" b="1" dirty="0">
                <a:solidFill>
                  <a:schemeClr val="tx1"/>
                </a:solidFill>
              </a:rPr>
              <a:t>RTM /</a:t>
            </a:r>
          </a:p>
          <a:p>
            <a:pPr algn="ctr"/>
            <a:r>
              <a:rPr lang="en-GB" b="1" dirty="0">
                <a:solidFill>
                  <a:schemeClr val="tx1"/>
                </a:solidFill>
              </a:rPr>
              <a:t>Gold Master</a:t>
            </a:r>
          </a:p>
        </p:txBody>
      </p:sp>
      <p:cxnSp>
        <p:nvCxnSpPr>
          <p:cNvPr id="40" name="Straight Arrow Connector 39">
            <a:extLst>
              <a:ext uri="{FF2B5EF4-FFF2-40B4-BE49-F238E27FC236}">
                <a16:creationId xmlns:a16="http://schemas.microsoft.com/office/drawing/2014/main" id="{5DBFF2F3-4036-DB8B-6430-5C682330F4E2}"/>
              </a:ext>
            </a:extLst>
          </p:cNvPr>
          <p:cNvCxnSpPr>
            <a:cxnSpLocks/>
            <a:stCxn id="34" idx="4"/>
            <a:endCxn id="35" idx="0"/>
          </p:cNvCxnSpPr>
          <p:nvPr/>
        </p:nvCxnSpPr>
        <p:spPr>
          <a:xfrm>
            <a:off x="2905040" y="3032644"/>
            <a:ext cx="0" cy="864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534103DA-5488-CC43-B44F-D45E6787FBAC}"/>
              </a:ext>
            </a:extLst>
          </p:cNvPr>
          <p:cNvCxnSpPr>
            <a:cxnSpLocks/>
            <a:stCxn id="35" idx="3"/>
            <a:endCxn id="36" idx="2"/>
          </p:cNvCxnSpPr>
          <p:nvPr/>
        </p:nvCxnSpPr>
        <p:spPr>
          <a:xfrm flipV="1">
            <a:off x="3650927" y="2514754"/>
            <a:ext cx="1720835" cy="15964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E8F0CDB-A3BC-C03E-4CE1-8C74F33EC9EF}"/>
              </a:ext>
            </a:extLst>
          </p:cNvPr>
          <p:cNvCxnSpPr>
            <a:cxnSpLocks/>
            <a:stCxn id="36" idx="4"/>
            <a:endCxn id="37" idx="0"/>
          </p:cNvCxnSpPr>
          <p:nvPr/>
        </p:nvCxnSpPr>
        <p:spPr>
          <a:xfrm>
            <a:off x="6407543" y="3032644"/>
            <a:ext cx="0" cy="87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0DE2ED83-CA69-72A5-F059-FCE79360B06F}"/>
              </a:ext>
            </a:extLst>
          </p:cNvPr>
          <p:cNvCxnSpPr>
            <a:cxnSpLocks/>
            <a:stCxn id="37" idx="6"/>
            <a:endCxn id="38" idx="1"/>
          </p:cNvCxnSpPr>
          <p:nvPr/>
        </p:nvCxnSpPr>
        <p:spPr>
          <a:xfrm flipV="1">
            <a:off x="7605664" y="1914320"/>
            <a:ext cx="1480342" cy="251445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F198068-6090-690F-CB04-DFC89610DECC}"/>
              </a:ext>
            </a:extLst>
          </p:cNvPr>
          <p:cNvSpPr txBox="1"/>
          <p:nvPr/>
        </p:nvSpPr>
        <p:spPr>
          <a:xfrm>
            <a:off x="3176661" y="3082064"/>
            <a:ext cx="1140977" cy="655452"/>
          </a:xfrm>
          <a:prstGeom prst="rect">
            <a:avLst/>
          </a:prstGeom>
          <a:noFill/>
        </p:spPr>
        <p:txBody>
          <a:bodyPr wrap="square" rtlCol="0">
            <a:spAutoFit/>
          </a:bodyPr>
          <a:lstStyle/>
          <a:p>
            <a:pPr algn="ctr"/>
            <a:r>
              <a:rPr lang="en-GB" b="1" dirty="0"/>
              <a:t>Funding secured</a:t>
            </a:r>
          </a:p>
        </p:txBody>
      </p:sp>
      <p:sp>
        <p:nvSpPr>
          <p:cNvPr id="45" name="Oval 44">
            <a:extLst>
              <a:ext uri="{FF2B5EF4-FFF2-40B4-BE49-F238E27FC236}">
                <a16:creationId xmlns:a16="http://schemas.microsoft.com/office/drawing/2014/main" id="{6C9FBFAF-1B0D-696A-E909-F670A4A8A7D6}"/>
              </a:ext>
            </a:extLst>
          </p:cNvPr>
          <p:cNvSpPr/>
          <p:nvPr/>
        </p:nvSpPr>
        <p:spPr>
          <a:xfrm>
            <a:off x="450914" y="2692434"/>
            <a:ext cx="1528046" cy="711164"/>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Prototype</a:t>
            </a:r>
          </a:p>
        </p:txBody>
      </p:sp>
      <p:cxnSp>
        <p:nvCxnSpPr>
          <p:cNvPr id="46" name="Connector: Curved 45">
            <a:extLst>
              <a:ext uri="{FF2B5EF4-FFF2-40B4-BE49-F238E27FC236}">
                <a16:creationId xmlns:a16="http://schemas.microsoft.com/office/drawing/2014/main" id="{82333CB0-ADDC-C881-519D-BE3E19D18730}"/>
              </a:ext>
            </a:extLst>
          </p:cNvPr>
          <p:cNvCxnSpPr>
            <a:cxnSpLocks/>
            <a:stCxn id="34" idx="4"/>
            <a:endCxn id="45" idx="5"/>
          </p:cNvCxnSpPr>
          <p:nvPr/>
        </p:nvCxnSpPr>
        <p:spPr>
          <a:xfrm rot="5400000">
            <a:off x="2196709" y="2591119"/>
            <a:ext cx="266806" cy="1149857"/>
          </a:xfrm>
          <a:prstGeom prst="curvedConnector3">
            <a:avLst>
              <a:gd name="adj1" fmla="val 2247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C41D5E31-D9F9-64F4-F4E2-FB2CA10F8AF6}"/>
              </a:ext>
            </a:extLst>
          </p:cNvPr>
          <p:cNvCxnSpPr>
            <a:cxnSpLocks/>
            <a:stCxn id="45" idx="0"/>
            <a:endCxn id="34" idx="2"/>
          </p:cNvCxnSpPr>
          <p:nvPr/>
        </p:nvCxnSpPr>
        <p:spPr>
          <a:xfrm rot="5400000" flipH="1" flipV="1">
            <a:off x="1453258" y="2276433"/>
            <a:ext cx="177680" cy="6543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7BCD5CD9-6328-9F65-717B-FA4C49401C65}"/>
              </a:ext>
            </a:extLst>
          </p:cNvPr>
          <p:cNvSpPr/>
          <p:nvPr/>
        </p:nvSpPr>
        <p:spPr>
          <a:xfrm>
            <a:off x="6903855" y="2486973"/>
            <a:ext cx="1240966" cy="711164"/>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Review</a:t>
            </a:r>
          </a:p>
        </p:txBody>
      </p:sp>
      <p:cxnSp>
        <p:nvCxnSpPr>
          <p:cNvPr id="49" name="Connector: Curved 48">
            <a:extLst>
              <a:ext uri="{FF2B5EF4-FFF2-40B4-BE49-F238E27FC236}">
                <a16:creationId xmlns:a16="http://schemas.microsoft.com/office/drawing/2014/main" id="{63805E8D-AF1D-9434-2D69-0B206E478211}"/>
              </a:ext>
            </a:extLst>
          </p:cNvPr>
          <p:cNvCxnSpPr>
            <a:cxnSpLocks/>
            <a:stCxn id="48" idx="7"/>
            <a:endCxn id="36" idx="0"/>
          </p:cNvCxnSpPr>
          <p:nvPr/>
        </p:nvCxnSpPr>
        <p:spPr>
          <a:xfrm rot="16200000" flipV="1">
            <a:off x="6888186" y="1516220"/>
            <a:ext cx="594258" cy="1555543"/>
          </a:xfrm>
          <a:prstGeom prst="curvedConnector3">
            <a:avLst>
              <a:gd name="adj1" fmla="val 138468"/>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00DCC57-E423-9316-8E9E-658D1BB9B01D}"/>
              </a:ext>
            </a:extLst>
          </p:cNvPr>
          <p:cNvSpPr/>
          <p:nvPr/>
        </p:nvSpPr>
        <p:spPr>
          <a:xfrm>
            <a:off x="7086600" y="4998576"/>
            <a:ext cx="1121019" cy="711164"/>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Testing</a:t>
            </a:r>
          </a:p>
        </p:txBody>
      </p:sp>
      <p:sp>
        <p:nvSpPr>
          <p:cNvPr id="51" name="Oval 50">
            <a:extLst>
              <a:ext uri="{FF2B5EF4-FFF2-40B4-BE49-F238E27FC236}">
                <a16:creationId xmlns:a16="http://schemas.microsoft.com/office/drawing/2014/main" id="{08D1F098-24EA-9350-449F-A09BC957FEF8}"/>
              </a:ext>
            </a:extLst>
          </p:cNvPr>
          <p:cNvSpPr/>
          <p:nvPr/>
        </p:nvSpPr>
        <p:spPr>
          <a:xfrm>
            <a:off x="6339104" y="5817751"/>
            <a:ext cx="1581658" cy="711164"/>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Review / Design </a:t>
            </a:r>
            <a:r>
              <a:rPr lang="en-GB" sz="1200" b="1" dirty="0" err="1">
                <a:solidFill>
                  <a:schemeClr val="tx1"/>
                </a:solidFill>
              </a:rPr>
              <a:t>Eval</a:t>
            </a:r>
            <a:endParaRPr lang="en-GB" sz="1200" b="1" dirty="0">
              <a:solidFill>
                <a:schemeClr val="tx1"/>
              </a:solidFill>
            </a:endParaRPr>
          </a:p>
        </p:txBody>
      </p:sp>
      <p:sp>
        <p:nvSpPr>
          <p:cNvPr id="52" name="Oval 51">
            <a:extLst>
              <a:ext uri="{FF2B5EF4-FFF2-40B4-BE49-F238E27FC236}">
                <a16:creationId xmlns:a16="http://schemas.microsoft.com/office/drawing/2014/main" id="{9E621FC4-4CF6-0617-E4FB-51DFF484ABC5}"/>
              </a:ext>
            </a:extLst>
          </p:cNvPr>
          <p:cNvSpPr/>
          <p:nvPr/>
        </p:nvSpPr>
        <p:spPr>
          <a:xfrm>
            <a:off x="3675132" y="5816301"/>
            <a:ext cx="1078939" cy="711164"/>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Crunch</a:t>
            </a:r>
          </a:p>
        </p:txBody>
      </p:sp>
      <p:cxnSp>
        <p:nvCxnSpPr>
          <p:cNvPr id="53" name="Straight Arrow Connector 52">
            <a:extLst>
              <a:ext uri="{FF2B5EF4-FFF2-40B4-BE49-F238E27FC236}">
                <a16:creationId xmlns:a16="http://schemas.microsoft.com/office/drawing/2014/main" id="{2230D081-E556-4F85-F5A9-7D7C2B94FD12}"/>
              </a:ext>
            </a:extLst>
          </p:cNvPr>
          <p:cNvCxnSpPr>
            <a:cxnSpLocks/>
            <a:stCxn id="37" idx="6"/>
            <a:endCxn id="39" idx="1"/>
          </p:cNvCxnSpPr>
          <p:nvPr/>
        </p:nvCxnSpPr>
        <p:spPr>
          <a:xfrm>
            <a:off x="7605664" y="4428771"/>
            <a:ext cx="1268601" cy="25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38CE3D4-CBFB-C68A-737B-EA05A8E372A2}"/>
              </a:ext>
            </a:extLst>
          </p:cNvPr>
          <p:cNvSpPr/>
          <p:nvPr/>
        </p:nvSpPr>
        <p:spPr>
          <a:xfrm>
            <a:off x="3520709" y="4942363"/>
            <a:ext cx="1449823" cy="4781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Milestone</a:t>
            </a:r>
          </a:p>
        </p:txBody>
      </p:sp>
      <p:cxnSp>
        <p:nvCxnSpPr>
          <p:cNvPr id="55" name="Connector: Curved 54">
            <a:extLst>
              <a:ext uri="{FF2B5EF4-FFF2-40B4-BE49-F238E27FC236}">
                <a16:creationId xmlns:a16="http://schemas.microsoft.com/office/drawing/2014/main" id="{C4BAB27B-51FF-83A7-0991-2195A995BAAA}"/>
              </a:ext>
            </a:extLst>
          </p:cNvPr>
          <p:cNvCxnSpPr>
            <a:cxnSpLocks/>
            <a:stCxn id="38" idx="2"/>
            <a:endCxn id="37" idx="7"/>
          </p:cNvCxnSpPr>
          <p:nvPr/>
        </p:nvCxnSpPr>
        <p:spPr>
          <a:xfrm rot="5400000">
            <a:off x="7796212" y="1834096"/>
            <a:ext cx="1687001" cy="276994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D0CB0816-FEB1-773A-0B54-C0BE7FA41F52}"/>
              </a:ext>
            </a:extLst>
          </p:cNvPr>
          <p:cNvCxnSpPr>
            <a:cxnSpLocks/>
            <a:stCxn id="37" idx="6"/>
            <a:endCxn id="50" idx="7"/>
          </p:cNvCxnSpPr>
          <p:nvPr/>
        </p:nvCxnSpPr>
        <p:spPr>
          <a:xfrm>
            <a:off x="7605664" y="4428771"/>
            <a:ext cx="437786" cy="67395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118B923A-1E6D-5E7C-2834-7FD2A54E117D}"/>
              </a:ext>
            </a:extLst>
          </p:cNvPr>
          <p:cNvCxnSpPr>
            <a:cxnSpLocks/>
            <a:stCxn id="50" idx="5"/>
            <a:endCxn id="51" idx="6"/>
          </p:cNvCxnSpPr>
          <p:nvPr/>
        </p:nvCxnSpPr>
        <p:spPr>
          <a:xfrm rot="5400000">
            <a:off x="7698236" y="5828118"/>
            <a:ext cx="567741" cy="12268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FF892B13-8FEF-C9F9-3F01-49D3157E2513}"/>
              </a:ext>
            </a:extLst>
          </p:cNvPr>
          <p:cNvCxnSpPr>
            <a:cxnSpLocks/>
            <a:stCxn id="51" idx="2"/>
            <a:endCxn id="52" idx="6"/>
          </p:cNvCxnSpPr>
          <p:nvPr/>
        </p:nvCxnSpPr>
        <p:spPr>
          <a:xfrm rot="10800000">
            <a:off x="4754072" y="6171883"/>
            <a:ext cx="1585033" cy="14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8">
            <a:extLst>
              <a:ext uri="{FF2B5EF4-FFF2-40B4-BE49-F238E27FC236}">
                <a16:creationId xmlns:a16="http://schemas.microsoft.com/office/drawing/2014/main" id="{E7D1C3A4-79BA-87D7-40D7-6D62E261EF13}"/>
              </a:ext>
            </a:extLst>
          </p:cNvPr>
          <p:cNvCxnSpPr>
            <a:cxnSpLocks/>
            <a:stCxn id="52" idx="2"/>
            <a:endCxn id="54" idx="1"/>
          </p:cNvCxnSpPr>
          <p:nvPr/>
        </p:nvCxnSpPr>
        <p:spPr>
          <a:xfrm rot="10800000">
            <a:off x="3520710" y="5181459"/>
            <a:ext cx="154423" cy="990425"/>
          </a:xfrm>
          <a:prstGeom prst="curvedConnector3">
            <a:avLst>
              <a:gd name="adj1" fmla="val 2480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FFE3C4AA-4B8D-13C4-5AA0-83E4C4FBF291}"/>
              </a:ext>
            </a:extLst>
          </p:cNvPr>
          <p:cNvCxnSpPr>
            <a:cxnSpLocks/>
            <a:stCxn id="54" idx="0"/>
            <a:endCxn id="37" idx="2"/>
          </p:cNvCxnSpPr>
          <p:nvPr/>
        </p:nvCxnSpPr>
        <p:spPr>
          <a:xfrm rot="5400000" flipH="1" flipV="1">
            <a:off x="4470725" y="4203667"/>
            <a:ext cx="513592" cy="9638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F08E3A44-58F9-E0B2-49E1-510DE0B2E0D4}"/>
              </a:ext>
            </a:extLst>
          </p:cNvPr>
          <p:cNvCxnSpPr>
            <a:cxnSpLocks/>
            <a:stCxn id="51" idx="2"/>
            <a:endCxn id="37" idx="3"/>
          </p:cNvCxnSpPr>
          <p:nvPr/>
        </p:nvCxnSpPr>
        <p:spPr>
          <a:xfrm rot="10800000">
            <a:off x="5560344" y="4794975"/>
            <a:ext cx="778760" cy="137835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D93EDC6-ACD7-83F2-B51B-1E8FE2BD42D2}"/>
              </a:ext>
            </a:extLst>
          </p:cNvPr>
          <p:cNvSpPr txBox="1"/>
          <p:nvPr/>
        </p:nvSpPr>
        <p:spPr>
          <a:xfrm>
            <a:off x="4769514" y="6190063"/>
            <a:ext cx="1581658" cy="646331"/>
          </a:xfrm>
          <a:prstGeom prst="rect">
            <a:avLst/>
          </a:prstGeom>
          <a:noFill/>
        </p:spPr>
        <p:txBody>
          <a:bodyPr wrap="square" rtlCol="0">
            <a:spAutoFit/>
          </a:bodyPr>
          <a:lstStyle/>
          <a:p>
            <a:pPr algn="ctr"/>
            <a:r>
              <a:rPr lang="en-GB" b="1" dirty="0"/>
              <a:t>Pending deadline</a:t>
            </a:r>
          </a:p>
        </p:txBody>
      </p:sp>
      <p:cxnSp>
        <p:nvCxnSpPr>
          <p:cNvPr id="107" name="Connector: Curved 106">
            <a:extLst>
              <a:ext uri="{FF2B5EF4-FFF2-40B4-BE49-F238E27FC236}">
                <a16:creationId xmlns:a16="http://schemas.microsoft.com/office/drawing/2014/main" id="{8613966B-6DA5-2CE3-32B2-170BE5E7A671}"/>
              </a:ext>
            </a:extLst>
          </p:cNvPr>
          <p:cNvCxnSpPr/>
          <p:nvPr/>
        </p:nvCxnSpPr>
        <p:spPr>
          <a:xfrm rot="16200000" flipH="1">
            <a:off x="6842688" y="2597499"/>
            <a:ext cx="165493" cy="1035782"/>
          </a:xfrm>
          <a:prstGeom prst="curvedConnector3">
            <a:avLst>
              <a:gd name="adj1" fmla="val 23813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4" grpId="0"/>
      <p:bldP spid="45" grpId="0" animBg="1"/>
      <p:bldP spid="48" grpId="0" animBg="1"/>
      <p:bldP spid="50" grpId="0" animBg="1"/>
      <p:bldP spid="51" grpId="0" animBg="1"/>
      <p:bldP spid="52" grpId="0" animBg="1"/>
      <p:bldP spid="54" grpId="0" animBg="1"/>
      <p:bldP spid="6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p:cNvSpPr>
          <p:nvPr/>
        </p:nvSpPr>
        <p:spPr bwMode="auto">
          <a:xfrm rot="16200000">
            <a:off x="-2749783" y="2749781"/>
            <a:ext cx="6693368" cy="119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457200" rtl="0" eaLnBrk="1" fontAlgn="auto" latinLnBrk="0" hangingPunct="1">
              <a:lnSpc>
                <a:spcPct val="70000"/>
              </a:lnSpc>
              <a:spcBef>
                <a:spcPts val="0"/>
              </a:spcBef>
              <a:spcAft>
                <a:spcPts val="0"/>
              </a:spcAft>
              <a:buClrTx/>
              <a:buSzTx/>
              <a:buFontTx/>
              <a:buNone/>
              <a:tabLst>
                <a:tab pos="3826838" algn="l"/>
              </a:tabLst>
              <a:defRPr/>
            </a:pPr>
            <a:r>
              <a:rPr kumimoji="0" lang="en-US" sz="4800" b="0" i="0" u="none" strike="noStrike" kern="1200" cap="none" spc="0" normalizeH="0" baseline="0" noProof="0" dirty="0">
                <a:ln>
                  <a:noFill/>
                </a:ln>
                <a:solidFill>
                  <a:prstClr val="white"/>
                </a:solidFill>
                <a:effectLst/>
                <a:uLnTx/>
                <a:uFillTx/>
                <a:latin typeface="Century Gothic" panose="020B0502020202020204" pitchFamily="34" charset="0"/>
                <a:ea typeface="ＭＳ Ｐゴシック" charset="0"/>
                <a:cs typeface="Bebas Neue" charset="0"/>
                <a:sym typeface="Bebas Neue" charset="0"/>
              </a:rPr>
              <a:t>Ice</a:t>
            </a:r>
            <a:r>
              <a:rPr kumimoji="0" lang="en-US" sz="4800" b="0" i="0" u="none" strike="noStrike" kern="1200" cap="none" spc="0" normalizeH="0" baseline="0" noProof="0" dirty="0">
                <a:ln>
                  <a:noFill/>
                </a:ln>
                <a:solidFill>
                  <a:srgbClr val="EA6312"/>
                </a:solidFill>
                <a:effectLst/>
                <a:uLnTx/>
                <a:uFillTx/>
                <a:latin typeface="Century Gothic" panose="020B0502020202020204" pitchFamily="34" charset="0"/>
                <a:ea typeface="ＭＳ Ｐゴシック" charset="0"/>
                <a:cs typeface="Bebas Neue" charset="0"/>
                <a:sym typeface="Bebas Neue" charset="0"/>
              </a:rPr>
              <a:t> </a:t>
            </a:r>
            <a:r>
              <a:rPr kumimoji="0" lang="en-US" sz="4800" b="0" i="0" u="none" strike="noStrike" kern="1200" cap="none" spc="0" normalizeH="0" baseline="0" noProof="0" dirty="0">
                <a:ln>
                  <a:noFill/>
                </a:ln>
                <a:solidFill>
                  <a:srgbClr val="FF0000"/>
                </a:solidFill>
                <a:effectLst/>
                <a:uLnTx/>
                <a:uFillTx/>
                <a:latin typeface="Century Gothic" panose="020B0502020202020204" pitchFamily="34" charset="0"/>
                <a:ea typeface="ＭＳ Ｐゴシック" charset="0"/>
                <a:cs typeface="Bebas Neue" charset="0"/>
                <a:sym typeface="Bebas Neue" charset="0"/>
              </a:rPr>
              <a:t>Theme</a:t>
            </a:r>
          </a:p>
        </p:txBody>
      </p:sp>
      <p:pic>
        <p:nvPicPr>
          <p:cNvPr id="8" name="Picture 2" descr="http://totalplaystation.com/blog/wp-content/uploads/2010/12/SMB.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93803" y="610784"/>
            <a:ext cx="10331813" cy="56618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32FEB68-59DB-44C4-8EF3-135D58A6509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97343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p:cNvSpPr>
          <p:nvPr/>
        </p:nvSpPr>
        <p:spPr bwMode="auto">
          <a:xfrm rot="16200000">
            <a:off x="-2749783" y="2749781"/>
            <a:ext cx="6693368" cy="119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457200" rtl="0" eaLnBrk="1" fontAlgn="auto" latinLnBrk="0" hangingPunct="1">
              <a:lnSpc>
                <a:spcPct val="70000"/>
              </a:lnSpc>
              <a:spcBef>
                <a:spcPts val="0"/>
              </a:spcBef>
              <a:spcAft>
                <a:spcPts val="0"/>
              </a:spcAft>
              <a:buClrTx/>
              <a:buSzTx/>
              <a:buFontTx/>
              <a:buNone/>
              <a:tabLst>
                <a:tab pos="3826838" algn="l"/>
              </a:tabLst>
              <a:defRPr/>
            </a:pPr>
            <a:r>
              <a:rPr kumimoji="0" lang="en-US" sz="4800" b="0" i="0" u="none" strike="noStrike" kern="1200" cap="none" spc="0" normalizeH="0" baseline="0" noProof="0" dirty="0">
                <a:ln>
                  <a:noFill/>
                </a:ln>
                <a:solidFill>
                  <a:prstClr val="white"/>
                </a:solidFill>
                <a:effectLst/>
                <a:uLnTx/>
                <a:uFillTx/>
                <a:latin typeface="Century Gothic" panose="020B0502020202020204"/>
                <a:ea typeface="ＭＳ Ｐゴシック" charset="0"/>
                <a:cs typeface="Bebas Neue" charset="0"/>
                <a:sym typeface="Bebas Neue" charset="0"/>
              </a:rPr>
              <a:t>Water</a:t>
            </a:r>
            <a:r>
              <a:rPr kumimoji="0" lang="en-US" sz="4800" b="0" i="0" u="none" strike="noStrike" kern="1200" cap="none" spc="0" normalizeH="0" baseline="0" noProof="0" dirty="0">
                <a:ln>
                  <a:noFill/>
                </a:ln>
                <a:solidFill>
                  <a:srgbClr val="EA6312"/>
                </a:solidFill>
                <a:effectLst/>
                <a:uLnTx/>
                <a:uFillTx/>
                <a:latin typeface="Century Gothic" panose="020B0502020202020204"/>
                <a:ea typeface="ＭＳ Ｐゴシック" charset="0"/>
                <a:cs typeface="Bebas Neue" charset="0"/>
                <a:sym typeface="Bebas Neue" charset="0"/>
              </a:rPr>
              <a:t> </a:t>
            </a:r>
            <a:r>
              <a:rPr kumimoji="0" lang="en-US" sz="4800" b="0" i="0" u="none" strike="noStrike" kern="1200" cap="none" spc="0" normalizeH="0" baseline="0" noProof="0" dirty="0">
                <a:ln>
                  <a:noFill/>
                </a:ln>
                <a:solidFill>
                  <a:srgbClr val="FF0000"/>
                </a:solidFill>
                <a:effectLst/>
                <a:uLnTx/>
                <a:uFillTx/>
                <a:latin typeface="Century Gothic" panose="020B0502020202020204"/>
                <a:ea typeface="ＭＳ Ｐゴシック" charset="0"/>
                <a:cs typeface="Bebas Neue" charset="0"/>
                <a:sym typeface="Bebas Neue" charset="0"/>
              </a:rPr>
              <a:t>Theme</a:t>
            </a:r>
          </a:p>
        </p:txBody>
      </p:sp>
      <p:pic>
        <p:nvPicPr>
          <p:cNvPr id="5" name="Picture 2" descr="http://nintendo3dsdaily.com/wp-content/uploads/2012/09/nsmbu-gameinformer-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1477" y="717550"/>
            <a:ext cx="10160000" cy="54483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DAE5340-0176-4689-BFFD-7F41BA584234}"/>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19250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p:cNvSpPr>
          <p:nvPr/>
        </p:nvSpPr>
        <p:spPr bwMode="auto">
          <a:xfrm rot="16200000">
            <a:off x="-2749783" y="2749781"/>
            <a:ext cx="6693368" cy="119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457200" rtl="0" eaLnBrk="1" fontAlgn="auto" latinLnBrk="0" hangingPunct="1">
              <a:lnSpc>
                <a:spcPct val="70000"/>
              </a:lnSpc>
              <a:spcBef>
                <a:spcPts val="0"/>
              </a:spcBef>
              <a:spcAft>
                <a:spcPts val="0"/>
              </a:spcAft>
              <a:buClrTx/>
              <a:buSzTx/>
              <a:buFontTx/>
              <a:buNone/>
              <a:tabLst>
                <a:tab pos="3826838" algn="l"/>
              </a:tabLst>
              <a:defRPr/>
            </a:pPr>
            <a:r>
              <a:rPr kumimoji="0" lang="en-US" sz="4800" b="0" i="0" u="none" strike="noStrike" kern="1200" cap="none" spc="0" normalizeH="0" baseline="0" noProof="0" dirty="0">
                <a:ln>
                  <a:noFill/>
                </a:ln>
                <a:solidFill>
                  <a:prstClr val="white"/>
                </a:solidFill>
                <a:effectLst/>
                <a:uLnTx/>
                <a:uFillTx/>
                <a:latin typeface="Century Gothic" panose="020B0502020202020204"/>
                <a:ea typeface="ＭＳ Ｐゴシック" charset="0"/>
                <a:cs typeface="Bebas Neue" charset="0"/>
                <a:sym typeface="Bebas Neue" charset="0"/>
              </a:rPr>
              <a:t>Fire</a:t>
            </a:r>
            <a:r>
              <a:rPr kumimoji="0" lang="en-US" sz="4800" b="0" i="0" u="none" strike="noStrike" kern="1200" cap="none" spc="0" normalizeH="0" baseline="0" noProof="0" dirty="0">
                <a:ln>
                  <a:noFill/>
                </a:ln>
                <a:solidFill>
                  <a:srgbClr val="EA6312"/>
                </a:solidFill>
                <a:effectLst/>
                <a:uLnTx/>
                <a:uFillTx/>
                <a:latin typeface="Century Gothic" panose="020B0502020202020204"/>
                <a:ea typeface="ＭＳ Ｐゴシック" charset="0"/>
                <a:cs typeface="Bebas Neue" charset="0"/>
                <a:sym typeface="Bebas Neue" charset="0"/>
              </a:rPr>
              <a:t> </a:t>
            </a:r>
            <a:r>
              <a:rPr kumimoji="0" lang="en-US" sz="4800" b="0" i="0" u="none" strike="noStrike" kern="1200" cap="none" spc="0" normalizeH="0" baseline="0" noProof="0" dirty="0">
                <a:ln>
                  <a:noFill/>
                </a:ln>
                <a:solidFill>
                  <a:srgbClr val="FF0000"/>
                </a:solidFill>
                <a:effectLst/>
                <a:uLnTx/>
                <a:uFillTx/>
                <a:latin typeface="Century Gothic" panose="020B0502020202020204"/>
                <a:ea typeface="ＭＳ Ｐゴシック" charset="0"/>
                <a:cs typeface="Bebas Neue" charset="0"/>
                <a:sym typeface="Bebas Neue" charset="0"/>
              </a:rPr>
              <a:t>Theme</a:t>
            </a:r>
          </a:p>
        </p:txBody>
      </p:sp>
      <p:pic>
        <p:nvPicPr>
          <p:cNvPr id="6" name="Picture 2" descr="http://games.mattsarrel.com/images/lemmings2.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802" y="681176"/>
            <a:ext cx="10609745" cy="601218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D805E13-6D13-4E46-92D9-C1D464ACFD8F}"/>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62391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p:cNvSpPr>
          <p:nvPr/>
        </p:nvSpPr>
        <p:spPr bwMode="auto">
          <a:xfrm>
            <a:off x="1001261" y="1174461"/>
            <a:ext cx="10753195" cy="17331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7466" b="0" i="0" u="none" strike="noStrike" kern="1200" cap="none" spc="0" normalizeH="0" baseline="0" noProof="0" dirty="0">
                <a:ln>
                  <a:noFill/>
                </a:ln>
                <a:solidFill>
                  <a:prstClr val="white"/>
                </a:solidFill>
                <a:effectLst/>
                <a:uLnTx/>
                <a:uFillTx/>
                <a:latin typeface="Century Gothic" panose="020B0502020202020204"/>
                <a:ea typeface="ＭＳ Ｐゴシック" charset="0"/>
                <a:cs typeface="Bebas Neue" charset="0"/>
                <a:sym typeface="Bebas Neue" charset="0"/>
              </a:rPr>
              <a:t>Let’s try and be</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7466" b="0" i="0" u="none" strike="noStrike" kern="1200" cap="none" spc="0" normalizeH="0" baseline="0" noProof="0" dirty="0">
                <a:ln>
                  <a:noFill/>
                </a:ln>
                <a:solidFill>
                  <a:prstClr val="black"/>
                </a:solidFill>
                <a:effectLst/>
                <a:uLnTx/>
                <a:uFillTx/>
                <a:latin typeface="Century Gothic" panose="020B0502020202020204"/>
                <a:ea typeface="ＭＳ Ｐゴシック" charset="0"/>
                <a:cs typeface="Bebas Neue" charset="0"/>
                <a:sym typeface="Bebas Neue" charset="0"/>
              </a:rPr>
              <a:t>Just a little </a:t>
            </a:r>
            <a:r>
              <a:rPr kumimoji="0" lang="en-US" sz="7466" b="0" i="0" u="none" strike="noStrike" kern="1200" cap="none" spc="0" normalizeH="0" baseline="0" noProof="0" dirty="0">
                <a:ln>
                  <a:noFill/>
                </a:ln>
                <a:solidFill>
                  <a:srgbClr val="FF0000"/>
                </a:solidFill>
                <a:effectLst/>
                <a:uLnTx/>
                <a:uFillTx/>
                <a:latin typeface="Century Gothic" panose="020B0502020202020204"/>
                <a:ea typeface="ＭＳ Ｐゴシック" charset="0"/>
                <a:cs typeface="Bebas Neue" charset="0"/>
                <a:sym typeface="Bebas Neue" charset="0"/>
              </a:rPr>
              <a:t>More Imaginative!</a:t>
            </a:r>
          </a:p>
        </p:txBody>
      </p:sp>
      <p:sp>
        <p:nvSpPr>
          <p:cNvPr id="44038" name="Line 6"/>
          <p:cNvSpPr>
            <a:spLocks noChangeShapeType="1"/>
          </p:cNvSpPr>
          <p:nvPr/>
        </p:nvSpPr>
        <p:spPr bwMode="auto">
          <a:xfrm>
            <a:off x="1295467" y="3429000"/>
            <a:ext cx="9552781" cy="0"/>
          </a:xfrm>
          <a:prstGeom prst="line">
            <a:avLst/>
          </a:prstGeom>
          <a:noFill/>
          <a:ln w="12700" cap="flat">
            <a:solidFill>
              <a:srgbClr val="80808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Rectangle 5"/>
          <p:cNvSpPr>
            <a:spLocks/>
          </p:cNvSpPr>
          <p:nvPr/>
        </p:nvSpPr>
        <p:spPr bwMode="auto">
          <a:xfrm>
            <a:off x="2511523" y="4253934"/>
            <a:ext cx="7200704" cy="2260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67" b="0" i="0" u="none" strike="noStrike" kern="1200" cap="none" spc="0" normalizeH="0" baseline="0" noProof="0" dirty="0">
                <a:ln>
                  <a:noFill/>
                </a:ln>
                <a:solidFill>
                  <a:srgbClr val="FFFFFF"/>
                </a:solidFill>
                <a:effectLst/>
                <a:uLnTx/>
                <a:uFillTx/>
                <a:latin typeface="Lato Regular"/>
                <a:ea typeface="ＭＳ Ｐゴシック" charset="0"/>
                <a:cs typeface="Lato Regular"/>
                <a:sym typeface="Lato Light" charset="0"/>
              </a:rPr>
              <a:t>This might also link up to your procedural generation.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67" b="0" i="0" u="none" strike="noStrike" kern="1200" cap="none" spc="0" normalizeH="0" baseline="0" noProof="0" dirty="0">
                <a:ln>
                  <a:noFill/>
                </a:ln>
                <a:solidFill>
                  <a:srgbClr val="FFFFFF"/>
                </a:solidFill>
                <a:effectLst/>
                <a:uLnTx/>
                <a:uFillTx/>
                <a:latin typeface="Lato Regular"/>
                <a:ea typeface="ＭＳ Ｐゴシック" charset="0"/>
                <a:cs typeface="Lato Regular"/>
                <a:sym typeface="Lato Light" charset="0"/>
              </a:rPr>
              <a:t>Produce the same world but with a different visual theme!</a:t>
            </a:r>
          </a:p>
        </p:txBody>
      </p:sp>
      <p:sp>
        <p:nvSpPr>
          <p:cNvPr id="2" name="Slide Number Placeholder 1">
            <a:extLst>
              <a:ext uri="{FF2B5EF4-FFF2-40B4-BE49-F238E27FC236}">
                <a16:creationId xmlns:a16="http://schemas.microsoft.com/office/drawing/2014/main" id="{F38D52CA-A5FA-40E4-B277-67D877C32E4A}"/>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33</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725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CBCE-F1D4-7CC0-C9CA-F176A085EF03}"/>
              </a:ext>
            </a:extLst>
          </p:cNvPr>
          <p:cNvSpPr>
            <a:spLocks noGrp="1"/>
          </p:cNvSpPr>
          <p:nvPr>
            <p:ph type="title"/>
          </p:nvPr>
        </p:nvSpPr>
        <p:spPr>
          <a:xfrm>
            <a:off x="174436" y="131216"/>
            <a:ext cx="9775371" cy="791308"/>
          </a:xfrm>
        </p:spPr>
        <p:txBody>
          <a:bodyPr>
            <a:normAutofit/>
          </a:bodyPr>
          <a:lstStyle/>
          <a:p>
            <a:r>
              <a:rPr lang="en-US" dirty="0"/>
              <a:t>Creating a Game Design Document</a:t>
            </a:r>
            <a:endParaRPr lang="en-GB" dirty="0"/>
          </a:p>
        </p:txBody>
      </p:sp>
      <p:sp>
        <p:nvSpPr>
          <p:cNvPr id="3" name="Content Placeholder 2">
            <a:extLst>
              <a:ext uri="{FF2B5EF4-FFF2-40B4-BE49-F238E27FC236}">
                <a16:creationId xmlns:a16="http://schemas.microsoft.com/office/drawing/2014/main" id="{B04D782C-2BEE-4162-7E33-DFD572274B5D}"/>
              </a:ext>
            </a:extLst>
          </p:cNvPr>
          <p:cNvSpPr>
            <a:spLocks noGrp="1"/>
          </p:cNvSpPr>
          <p:nvPr>
            <p:ph idx="1"/>
          </p:nvPr>
        </p:nvSpPr>
        <p:spPr>
          <a:xfrm>
            <a:off x="174436" y="1138386"/>
            <a:ext cx="11866628" cy="4902794"/>
          </a:xfrm>
        </p:spPr>
        <p:txBody>
          <a:bodyPr>
            <a:normAutofit/>
          </a:bodyPr>
          <a:lstStyle/>
          <a:p>
            <a:r>
              <a:rPr lang="en-US" b="1" dirty="0"/>
              <a:t>Art and Video Style</a:t>
            </a:r>
          </a:p>
          <a:p>
            <a:pPr lvl="1"/>
            <a:r>
              <a:rPr lang="en-US" dirty="0"/>
              <a:t>List all art assets needed in the game. This can include…</a:t>
            </a:r>
          </a:p>
          <a:p>
            <a:pPr lvl="1"/>
            <a:endParaRPr lang="en-US" dirty="0"/>
          </a:p>
          <a:p>
            <a:pPr lvl="2"/>
            <a:r>
              <a:rPr lang="en-US" dirty="0"/>
              <a:t>Character Design (including costumes and animations)</a:t>
            </a:r>
          </a:p>
          <a:p>
            <a:pPr lvl="2"/>
            <a:r>
              <a:rPr lang="en-US" dirty="0"/>
              <a:t>Game Object art: Pick-ups, switches, weapons… Describe how they animate.</a:t>
            </a:r>
          </a:p>
          <a:p>
            <a:pPr lvl="2"/>
            <a:r>
              <a:rPr lang="en-US" dirty="0"/>
              <a:t>Environment art: Tiles, scenery elements, terrain, sky, background art.</a:t>
            </a:r>
          </a:p>
          <a:p>
            <a:pPr lvl="2"/>
            <a:r>
              <a:rPr lang="en-US" dirty="0"/>
              <a:t>Special effects: Explosions, lighting effects, environmental effects (fog, rain, tire tracks, bullet marks, debris)</a:t>
            </a:r>
          </a:p>
          <a:p>
            <a:pPr lvl="2"/>
            <a:r>
              <a:rPr lang="en-US" dirty="0"/>
              <a:t>GUI art: Splash screens and type design</a:t>
            </a:r>
          </a:p>
          <a:p>
            <a:pPr lvl="2"/>
            <a:r>
              <a:rPr lang="en-US" dirty="0"/>
              <a:t>Design and storyboarding of any cut-scenes and cinematics – video assets needed throughout the game.</a:t>
            </a:r>
          </a:p>
          <a:p>
            <a:pPr lvl="2"/>
            <a:r>
              <a:rPr lang="en-US" dirty="0"/>
              <a:t>Promotional art: Online assets, logos…</a:t>
            </a:r>
          </a:p>
          <a:p>
            <a:pPr lvl="2"/>
            <a:endParaRPr lang="en-US" dirty="0"/>
          </a:p>
          <a:p>
            <a:pPr lvl="1"/>
            <a:r>
              <a:rPr lang="en-US" dirty="0"/>
              <a:t>It is important to ensure that everyone on your team knows who is responsible for what, so this can provide a useful reference for the team. </a:t>
            </a:r>
          </a:p>
        </p:txBody>
      </p:sp>
      <p:grpSp>
        <p:nvGrpSpPr>
          <p:cNvPr id="28" name="Group 27">
            <a:extLst>
              <a:ext uri="{FF2B5EF4-FFF2-40B4-BE49-F238E27FC236}">
                <a16:creationId xmlns:a16="http://schemas.microsoft.com/office/drawing/2014/main" id="{3C1EEA4A-D61C-41B7-B5A5-603281856A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9" name="Group 28">
              <a:extLst>
                <a:ext uri="{FF2B5EF4-FFF2-40B4-BE49-F238E27FC236}">
                  <a16:creationId xmlns:a16="http://schemas.microsoft.com/office/drawing/2014/main" id="{CEE7B44E-93C7-4005-B553-A346414F06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1" name="Straight Connector 30">
                <a:extLst>
                  <a:ext uri="{FF2B5EF4-FFF2-40B4-BE49-F238E27FC236}">
                    <a16:creationId xmlns:a16="http://schemas.microsoft.com/office/drawing/2014/main" id="{501FA7B4-CF18-4913-8D2A-004CB24001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76332E-C1AA-4097-95CC-791D74F0A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903ABE95-391B-45DD-9DD1-D3DCDB99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5097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uardians galaxy tape">
            <a:extLst>
              <a:ext uri="{FF2B5EF4-FFF2-40B4-BE49-F238E27FC236}">
                <a16:creationId xmlns:a16="http://schemas.microsoft.com/office/drawing/2014/main" id="{1944FE4A-6E1C-4020-A825-CBD9C31BD7E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rot="670661">
            <a:off x="7326137" y="4559576"/>
            <a:ext cx="2290882" cy="22908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46111" y="452718"/>
            <a:ext cx="9404723" cy="1400530"/>
          </a:xfrm>
        </p:spPr>
        <p:txBody>
          <a:bodyPr/>
          <a:lstStyle/>
          <a:p>
            <a:r>
              <a:rPr lang="en-GB" altLang="zh-HK" b="1" dirty="0">
                <a:solidFill>
                  <a:srgbClr val="FFFF00"/>
                </a:solidFill>
              </a:rPr>
              <a:t>Audio</a:t>
            </a:r>
            <a:r>
              <a:rPr lang="en-GB" altLang="zh-HK" b="1" dirty="0"/>
              <a:t> </a:t>
            </a:r>
            <a:r>
              <a:rPr lang="en-GB" altLang="zh-HK" dirty="0"/>
              <a:t>– Uses and theme</a:t>
            </a:r>
          </a:p>
        </p:txBody>
      </p:sp>
      <p:sp>
        <p:nvSpPr>
          <p:cNvPr id="3" name="Content Placeholder 2"/>
          <p:cNvSpPr>
            <a:spLocks noGrp="1"/>
          </p:cNvSpPr>
          <p:nvPr>
            <p:ph idx="1"/>
          </p:nvPr>
        </p:nvSpPr>
        <p:spPr>
          <a:xfrm>
            <a:off x="1104294" y="1152983"/>
            <a:ext cx="8254860" cy="5323121"/>
          </a:xfrm>
        </p:spPr>
        <p:txBody>
          <a:bodyPr>
            <a:normAutofit/>
          </a:bodyPr>
          <a:lstStyle/>
          <a:p>
            <a:r>
              <a:rPr lang="en-GB" dirty="0"/>
              <a:t>Things to think about:</a:t>
            </a:r>
          </a:p>
          <a:p>
            <a:pPr lvl="1"/>
            <a:r>
              <a:rPr lang="en-GB" dirty="0"/>
              <a:t>The game needs both background music and sound effects to be implemented.</a:t>
            </a:r>
          </a:p>
          <a:p>
            <a:pPr lvl="1"/>
            <a:r>
              <a:rPr lang="en-GB" dirty="0"/>
              <a:t>These should fit with the theme of the game.</a:t>
            </a:r>
          </a:p>
          <a:p>
            <a:pPr lvl="1"/>
            <a:r>
              <a:rPr lang="en-GB" dirty="0"/>
              <a:t>Sound effects should provide feedback to the player. </a:t>
            </a:r>
          </a:p>
          <a:p>
            <a:pPr lvl="1"/>
            <a:r>
              <a:rPr lang="en-GB" dirty="0"/>
              <a:t>You are assessed on how effectively you use them, </a:t>
            </a:r>
            <a:r>
              <a:rPr lang="en-GB" b="1" dirty="0"/>
              <a:t>NOT</a:t>
            </a:r>
            <a:r>
              <a:rPr lang="en-GB" dirty="0"/>
              <a:t> their quality.</a:t>
            </a:r>
          </a:p>
          <a:p>
            <a:r>
              <a:rPr lang="en-GB" dirty="0"/>
              <a:t>In the GDD:</a:t>
            </a:r>
          </a:p>
          <a:p>
            <a:pPr lvl="1"/>
            <a:r>
              <a:rPr lang="en-GB" dirty="0"/>
              <a:t>Overall theme and style of the audio</a:t>
            </a:r>
          </a:p>
          <a:p>
            <a:pPr lvl="1"/>
            <a:r>
              <a:rPr lang="en-GB" dirty="0"/>
              <a:t>When &amp; How will sound be used?</a:t>
            </a:r>
          </a:p>
          <a:p>
            <a:pPr lvl="1"/>
            <a:r>
              <a:rPr lang="en-GB" dirty="0"/>
              <a:t>How will it convey the information the play requires?</a:t>
            </a:r>
          </a:p>
          <a:p>
            <a:pPr lvl="1"/>
            <a:r>
              <a:rPr lang="en-GB" dirty="0"/>
              <a:t>Audio equivalent of a Mood Board</a:t>
            </a:r>
          </a:p>
          <a:p>
            <a:pPr lvl="2"/>
            <a:r>
              <a:rPr lang="en-GB" dirty="0"/>
              <a:t>Mix tape?</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6031140" y="2411999"/>
            <a:ext cx="9567484" cy="1995090"/>
          </a:xfrm>
          <a:prstGeom prst="rect">
            <a:avLst/>
          </a:prstGeom>
          <a:ln>
            <a:noFill/>
          </a:ln>
          <a:effectLst>
            <a:outerShdw blurRad="190500" algn="tl" rotWithShape="0">
              <a:srgbClr val="000000">
                <a:alpha val="70000"/>
              </a:srgbClr>
            </a:outerShdw>
          </a:effectLst>
        </p:spPr>
      </p:pic>
      <p:sp>
        <p:nvSpPr>
          <p:cNvPr id="5" name="Slide Number Placeholder 4">
            <a:extLst>
              <a:ext uri="{FF2B5EF4-FFF2-40B4-BE49-F238E27FC236}">
                <a16:creationId xmlns:a16="http://schemas.microsoft.com/office/drawing/2014/main" id="{E0605194-80C8-4907-B7C2-74D737E58031}"/>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35</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77725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
        <p:nvSpPr>
          <p:cNvPr id="2" name="Title 1">
            <a:extLst>
              <a:ext uri="{FF2B5EF4-FFF2-40B4-BE49-F238E27FC236}">
                <a16:creationId xmlns:a16="http://schemas.microsoft.com/office/drawing/2014/main" id="{0B33CBCE-F1D4-7CC0-C9CA-F176A085EF03}"/>
              </a:ext>
            </a:extLst>
          </p:cNvPr>
          <p:cNvSpPr>
            <a:spLocks noGrp="1"/>
          </p:cNvSpPr>
          <p:nvPr>
            <p:ph type="title"/>
          </p:nvPr>
        </p:nvSpPr>
        <p:spPr>
          <a:xfrm>
            <a:off x="174436" y="125369"/>
            <a:ext cx="9775371" cy="791308"/>
          </a:xfrm>
        </p:spPr>
        <p:txBody>
          <a:bodyPr>
            <a:normAutofit/>
          </a:bodyPr>
          <a:lstStyle/>
          <a:p>
            <a:r>
              <a:rPr lang="en-US" dirty="0"/>
              <a:t>Creating a Game Design Document</a:t>
            </a:r>
            <a:endParaRPr lang="en-GB" dirty="0"/>
          </a:p>
        </p:txBody>
      </p:sp>
      <p:sp>
        <p:nvSpPr>
          <p:cNvPr id="3" name="Content Placeholder 2">
            <a:extLst>
              <a:ext uri="{FF2B5EF4-FFF2-40B4-BE49-F238E27FC236}">
                <a16:creationId xmlns:a16="http://schemas.microsoft.com/office/drawing/2014/main" id="{B04D782C-2BEE-4162-7E33-DFD572274B5D}"/>
              </a:ext>
            </a:extLst>
          </p:cNvPr>
          <p:cNvSpPr>
            <a:spLocks noGrp="1"/>
          </p:cNvSpPr>
          <p:nvPr>
            <p:ph idx="1"/>
          </p:nvPr>
        </p:nvSpPr>
        <p:spPr>
          <a:xfrm>
            <a:off x="174436" y="1384688"/>
            <a:ext cx="11866628" cy="4902794"/>
          </a:xfrm>
        </p:spPr>
        <p:txBody>
          <a:bodyPr>
            <a:normAutofit/>
          </a:bodyPr>
          <a:lstStyle/>
          <a:p>
            <a:r>
              <a:rPr lang="en-US" b="1" dirty="0"/>
              <a:t>Audio</a:t>
            </a:r>
          </a:p>
          <a:p>
            <a:pPr lvl="1"/>
            <a:r>
              <a:rPr lang="en-US" dirty="0"/>
              <a:t>List all audio assets used in the game. This can include…</a:t>
            </a:r>
          </a:p>
          <a:p>
            <a:pPr lvl="1"/>
            <a:endParaRPr lang="en-US" dirty="0"/>
          </a:p>
          <a:p>
            <a:pPr lvl="2"/>
            <a:r>
              <a:rPr lang="en-US" dirty="0"/>
              <a:t>Character effects: Voice recordings for important NPCs, background voices, effects and general ambience. Character interaction with the environment – walking, running, landing, picking up and dropping objects)</a:t>
            </a:r>
          </a:p>
          <a:p>
            <a:pPr lvl="2"/>
            <a:r>
              <a:rPr lang="en-US" dirty="0"/>
              <a:t>Environmental effects: Wind, rain, running water, foliage and trees, falling rocks. Be clear in your design what is a constant sound, what is triggered randomly, and what is triggered by actions. </a:t>
            </a:r>
          </a:p>
          <a:p>
            <a:pPr lvl="3"/>
            <a:r>
              <a:rPr lang="en-US" dirty="0"/>
              <a:t>Note: Games like </a:t>
            </a:r>
            <a:r>
              <a:rPr lang="en-US" i="1" dirty="0"/>
              <a:t>Phasmophobia </a:t>
            </a:r>
            <a:r>
              <a:rPr lang="en-US" dirty="0"/>
              <a:t>by Kinetic Games have particularly good sound design. Larger maps will have odd creaks and bangs that add to the atmosphere of being inside a large abandoned building but are very different from the sounds that will be created by the ghost. The player is not likely to confuse them.</a:t>
            </a:r>
          </a:p>
          <a:p>
            <a:pPr lvl="2"/>
            <a:r>
              <a:rPr lang="en-US" dirty="0"/>
              <a:t>Special effects: Weapons being fired, swords clashing, spells being cast…</a:t>
            </a:r>
          </a:p>
          <a:p>
            <a:pPr lvl="2"/>
            <a:r>
              <a:rPr lang="en-US" dirty="0"/>
              <a:t>GUI sound effects – It is important to relay to the player that the option they have selected has been actioned.</a:t>
            </a:r>
          </a:p>
        </p:txBody>
      </p:sp>
      <p:grpSp>
        <p:nvGrpSpPr>
          <p:cNvPr id="28" name="Group 27">
            <a:extLst>
              <a:ext uri="{FF2B5EF4-FFF2-40B4-BE49-F238E27FC236}">
                <a16:creationId xmlns:a16="http://schemas.microsoft.com/office/drawing/2014/main" id="{3C1EEA4A-D61C-41B7-B5A5-603281856A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9" name="Group 28">
              <a:extLst>
                <a:ext uri="{FF2B5EF4-FFF2-40B4-BE49-F238E27FC236}">
                  <a16:creationId xmlns:a16="http://schemas.microsoft.com/office/drawing/2014/main" id="{CEE7B44E-93C7-4005-B553-A346414F06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1" name="Straight Connector 30">
                <a:extLst>
                  <a:ext uri="{FF2B5EF4-FFF2-40B4-BE49-F238E27FC236}">
                    <a16:creationId xmlns:a16="http://schemas.microsoft.com/office/drawing/2014/main" id="{501FA7B4-CF18-4913-8D2A-004CB24001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76332E-C1AA-4097-95CC-791D74F0A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903ABE95-391B-45DD-9DD1-D3DCDB99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grpSp>
    </p:spTree>
    <p:extLst>
      <p:ext uri="{BB962C8B-B14F-4D97-AF65-F5344CB8AC3E}">
        <p14:creationId xmlns:p14="http://schemas.microsoft.com/office/powerpoint/2010/main" val="3005945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F955142-ED30-45FF-AC79-EA514B9B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504561" y="517498"/>
            <a:ext cx="6746664" cy="5331847"/>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CDD1AA99-03AE-49F6-9116-9CA2BBCA0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280000">
            <a:off x="1325340" y="-90887"/>
            <a:ext cx="5107326" cy="6522933"/>
          </a:xfrm>
          <a:custGeom>
            <a:avLst/>
            <a:gdLst>
              <a:gd name="connsiteX0" fmla="*/ 0 w 4401242"/>
              <a:gd name="connsiteY0" fmla="*/ 4137242 h 5590022"/>
              <a:gd name="connsiteX1" fmla="*/ 5579 w 4401242"/>
              <a:gd name="connsiteY1" fmla="*/ 4114978 h 5590022"/>
              <a:gd name="connsiteX2" fmla="*/ 3258 w 4401242"/>
              <a:gd name="connsiteY2" fmla="*/ 4099949 h 5590022"/>
              <a:gd name="connsiteX3" fmla="*/ 9236 w 4401242"/>
              <a:gd name="connsiteY3" fmla="*/ 4071959 h 5590022"/>
              <a:gd name="connsiteX4" fmla="*/ 14743 w 4401242"/>
              <a:gd name="connsiteY4" fmla="*/ 4031013 h 5590022"/>
              <a:gd name="connsiteX5" fmla="*/ 20613 w 4401242"/>
              <a:gd name="connsiteY5" fmla="*/ 4002827 h 5590022"/>
              <a:gd name="connsiteX6" fmla="*/ 22410 w 4401242"/>
              <a:gd name="connsiteY6" fmla="*/ 3997392 h 5590022"/>
              <a:gd name="connsiteX7" fmla="*/ 22410 w 4401242"/>
              <a:gd name="connsiteY7" fmla="*/ 3812956 h 5590022"/>
              <a:gd name="connsiteX8" fmla="*/ 20401 w 4401242"/>
              <a:gd name="connsiteY8" fmla="*/ 3799351 h 5590022"/>
              <a:gd name="connsiteX9" fmla="*/ 22410 w 4401242"/>
              <a:gd name="connsiteY9" fmla="*/ 3753450 h 5590022"/>
              <a:gd name="connsiteX10" fmla="*/ 19673 w 4401242"/>
              <a:gd name="connsiteY10" fmla="*/ 3746784 h 5590022"/>
              <a:gd name="connsiteX11" fmla="*/ 22410 w 4401242"/>
              <a:gd name="connsiteY11" fmla="*/ 3701909 h 5590022"/>
              <a:gd name="connsiteX12" fmla="*/ 20086 w 4401242"/>
              <a:gd name="connsiteY12" fmla="*/ 3652741 h 5590022"/>
              <a:gd name="connsiteX13" fmla="*/ 13839 w 4401242"/>
              <a:gd name="connsiteY13" fmla="*/ 3649070 h 5590022"/>
              <a:gd name="connsiteX14" fmla="*/ 13290 w 4401242"/>
              <a:gd name="connsiteY14" fmla="*/ 3638287 h 5590022"/>
              <a:gd name="connsiteX15" fmla="*/ 13410 w 4401242"/>
              <a:gd name="connsiteY15" fmla="*/ 3621311 h 5590022"/>
              <a:gd name="connsiteX16" fmla="*/ 19966 w 4401242"/>
              <a:gd name="connsiteY16" fmla="*/ 3583286 h 5590022"/>
              <a:gd name="connsiteX17" fmla="*/ 16089 w 4401242"/>
              <a:gd name="connsiteY17" fmla="*/ 21355 h 5590022"/>
              <a:gd name="connsiteX18" fmla="*/ 34619 w 4401242"/>
              <a:gd name="connsiteY18" fmla="*/ 2606 h 5590022"/>
              <a:gd name="connsiteX19" fmla="*/ 49927 w 4401242"/>
              <a:gd name="connsiteY19" fmla="*/ 185 h 5590022"/>
              <a:gd name="connsiteX20" fmla="*/ 917193 w 4401242"/>
              <a:gd name="connsiteY20" fmla="*/ 11 h 5590022"/>
              <a:gd name="connsiteX21" fmla="*/ 938319 w 4401242"/>
              <a:gd name="connsiteY21" fmla="*/ 10 h 5590022"/>
              <a:gd name="connsiteX22" fmla="*/ 938338 w 4401242"/>
              <a:gd name="connsiteY22" fmla="*/ 0 h 5590022"/>
              <a:gd name="connsiteX23" fmla="*/ 4365378 w 4401242"/>
              <a:gd name="connsiteY23" fmla="*/ 0 h 5590022"/>
              <a:gd name="connsiteX24" fmla="*/ 4397257 w 4401242"/>
              <a:gd name="connsiteY24" fmla="*/ 31881 h 5590022"/>
              <a:gd name="connsiteX25" fmla="*/ 4397256 w 4401242"/>
              <a:gd name="connsiteY25" fmla="*/ 5558231 h 5590022"/>
              <a:gd name="connsiteX26" fmla="*/ 4365377 w 4401242"/>
              <a:gd name="connsiteY26" fmla="*/ 5590021 h 5590022"/>
              <a:gd name="connsiteX27" fmla="*/ 4322085 w 4401242"/>
              <a:gd name="connsiteY27" fmla="*/ 5590021 h 5590022"/>
              <a:gd name="connsiteX28" fmla="*/ 4322083 w 4401242"/>
              <a:gd name="connsiteY28" fmla="*/ 5590022 h 5590022"/>
              <a:gd name="connsiteX29" fmla="*/ 49916 w 4401242"/>
              <a:gd name="connsiteY29" fmla="*/ 5590022 h 5590022"/>
              <a:gd name="connsiteX30" fmla="*/ 22410 w 4401242"/>
              <a:gd name="connsiteY30" fmla="*/ 5571435 h 5590022"/>
              <a:gd name="connsiteX31" fmla="*/ 22410 w 4401242"/>
              <a:gd name="connsiteY31" fmla="*/ 4726767 h 5590022"/>
              <a:gd name="connsiteX32" fmla="*/ 14670 w 4401242"/>
              <a:gd name="connsiteY32" fmla="*/ 4699196 h 5590022"/>
              <a:gd name="connsiteX33" fmla="*/ 22410 w 4401242"/>
              <a:gd name="connsiteY33" fmla="*/ 4670837 h 5590022"/>
              <a:gd name="connsiteX34" fmla="*/ 22410 w 4401242"/>
              <a:gd name="connsiteY34" fmla="*/ 4292925 h 5590022"/>
              <a:gd name="connsiteX35" fmla="*/ 22410 w 4401242"/>
              <a:gd name="connsiteY35" fmla="*/ 4242762 h 5590022"/>
              <a:gd name="connsiteX36" fmla="*/ 14161 w 4401242"/>
              <a:gd name="connsiteY36" fmla="*/ 4214744 h 5590022"/>
              <a:gd name="connsiteX37" fmla="*/ 4708 w 4401242"/>
              <a:gd name="connsiteY37" fmla="*/ 4186098 h 5590022"/>
              <a:gd name="connsiteX38" fmla="*/ 632 w 4401242"/>
              <a:gd name="connsiteY38" fmla="*/ 4158493 h 559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01242" h="5590022">
                <a:moveTo>
                  <a:pt x="0" y="4137242"/>
                </a:moveTo>
                <a:lnTo>
                  <a:pt x="5579" y="4114978"/>
                </a:lnTo>
                <a:cubicBezTo>
                  <a:pt x="6121" y="4108762"/>
                  <a:pt x="2648" y="4107119"/>
                  <a:pt x="3258" y="4099949"/>
                </a:cubicBezTo>
                <a:lnTo>
                  <a:pt x="9236" y="4071959"/>
                </a:lnTo>
                <a:lnTo>
                  <a:pt x="14743" y="4031013"/>
                </a:lnTo>
                <a:lnTo>
                  <a:pt x="20613" y="4002827"/>
                </a:lnTo>
                <a:lnTo>
                  <a:pt x="22410" y="3997392"/>
                </a:lnTo>
                <a:lnTo>
                  <a:pt x="22410" y="3812956"/>
                </a:lnTo>
                <a:lnTo>
                  <a:pt x="20401" y="3799351"/>
                </a:lnTo>
                <a:lnTo>
                  <a:pt x="22410" y="3753450"/>
                </a:lnTo>
                <a:lnTo>
                  <a:pt x="19673" y="3746784"/>
                </a:lnTo>
                <a:lnTo>
                  <a:pt x="22410" y="3701909"/>
                </a:lnTo>
                <a:cubicBezTo>
                  <a:pt x="22023" y="3687048"/>
                  <a:pt x="22634" y="3661297"/>
                  <a:pt x="20086" y="3652741"/>
                </a:cubicBezTo>
                <a:lnTo>
                  <a:pt x="13839" y="3649070"/>
                </a:lnTo>
                <a:lnTo>
                  <a:pt x="13290" y="3638287"/>
                </a:lnTo>
                <a:cubicBezTo>
                  <a:pt x="13769" y="3637498"/>
                  <a:pt x="13370" y="3621952"/>
                  <a:pt x="13410" y="3621311"/>
                </a:cubicBezTo>
                <a:lnTo>
                  <a:pt x="19966" y="3583286"/>
                </a:lnTo>
                <a:lnTo>
                  <a:pt x="16089" y="21355"/>
                </a:lnTo>
                <a:cubicBezTo>
                  <a:pt x="22266" y="10589"/>
                  <a:pt x="23964" y="8856"/>
                  <a:pt x="34619" y="2606"/>
                </a:cubicBezTo>
                <a:lnTo>
                  <a:pt x="49927" y="185"/>
                </a:lnTo>
                <a:cubicBezTo>
                  <a:pt x="228245" y="83"/>
                  <a:pt x="539504" y="31"/>
                  <a:pt x="917193" y="11"/>
                </a:cubicBezTo>
                <a:lnTo>
                  <a:pt x="938319" y="10"/>
                </a:lnTo>
                <a:lnTo>
                  <a:pt x="938338" y="0"/>
                </a:lnTo>
                <a:lnTo>
                  <a:pt x="4365378" y="0"/>
                </a:lnTo>
                <a:cubicBezTo>
                  <a:pt x="4382966" y="50"/>
                  <a:pt x="4397213" y="14294"/>
                  <a:pt x="4397257" y="31881"/>
                </a:cubicBezTo>
                <a:cubicBezTo>
                  <a:pt x="4402571" y="958253"/>
                  <a:pt x="4402570" y="4631875"/>
                  <a:pt x="4397256" y="5558231"/>
                </a:cubicBezTo>
                <a:cubicBezTo>
                  <a:pt x="4397157" y="5575784"/>
                  <a:pt x="4382929" y="5589975"/>
                  <a:pt x="4365377" y="5590021"/>
                </a:cubicBezTo>
                <a:lnTo>
                  <a:pt x="4322085" y="5590021"/>
                </a:lnTo>
                <a:lnTo>
                  <a:pt x="4322083" y="5590022"/>
                </a:lnTo>
                <a:lnTo>
                  <a:pt x="49916" y="5590022"/>
                </a:lnTo>
                <a:cubicBezTo>
                  <a:pt x="34729" y="5589963"/>
                  <a:pt x="22450" y="5581668"/>
                  <a:pt x="22410" y="5571435"/>
                </a:cubicBezTo>
                <a:lnTo>
                  <a:pt x="22410" y="4726767"/>
                </a:lnTo>
                <a:lnTo>
                  <a:pt x="14670" y="4699196"/>
                </a:lnTo>
                <a:cubicBezTo>
                  <a:pt x="15011" y="4683722"/>
                  <a:pt x="19831" y="4680290"/>
                  <a:pt x="22410" y="4670837"/>
                </a:cubicBezTo>
                <a:lnTo>
                  <a:pt x="22410" y="4292925"/>
                </a:lnTo>
                <a:lnTo>
                  <a:pt x="22410" y="4242762"/>
                </a:lnTo>
                <a:lnTo>
                  <a:pt x="14161" y="4214744"/>
                </a:lnTo>
                <a:cubicBezTo>
                  <a:pt x="20757" y="4203473"/>
                  <a:pt x="7860" y="4195229"/>
                  <a:pt x="4708" y="4186098"/>
                </a:cubicBezTo>
                <a:lnTo>
                  <a:pt x="632" y="4158493"/>
                </a:lnTo>
                <a:close/>
              </a:path>
            </a:pathLst>
          </a:custGeom>
          <a:solidFill>
            <a:srgbClr val="FFFFFF"/>
          </a:solidFill>
          <a:ln w="9525" cap="flat">
            <a:noFill/>
            <a:prstDash val="solid"/>
            <a:miter/>
          </a:ln>
        </p:spPr>
        <p:txBody>
          <a:bodyPr rtlCol="0" anchor="ctr"/>
          <a:lstStyle/>
          <a:p>
            <a:endParaRPr lang="en-US"/>
          </a:p>
        </p:txBody>
      </p:sp>
      <p:pic>
        <p:nvPicPr>
          <p:cNvPr id="5" name="Picture 4" descr="A screenshot of a video game">
            <a:extLst>
              <a:ext uri="{FF2B5EF4-FFF2-40B4-BE49-F238E27FC236}">
                <a16:creationId xmlns:a16="http://schemas.microsoft.com/office/drawing/2014/main" id="{9EBB9497-C71B-36A7-F925-5543AAB1A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472266">
            <a:off x="817781" y="882525"/>
            <a:ext cx="6151619" cy="4598335"/>
          </a:xfrm>
          <a:prstGeom prst="rect">
            <a:avLst/>
          </a:prstGeom>
        </p:spPr>
      </p:pic>
      <p:sp>
        <p:nvSpPr>
          <p:cNvPr id="2" name="Title 1">
            <a:extLst>
              <a:ext uri="{FF2B5EF4-FFF2-40B4-BE49-F238E27FC236}">
                <a16:creationId xmlns:a16="http://schemas.microsoft.com/office/drawing/2014/main" id="{0B33CBCE-F1D4-7CC0-C9CA-F176A085EF03}"/>
              </a:ext>
            </a:extLst>
          </p:cNvPr>
          <p:cNvSpPr>
            <a:spLocks noGrp="1"/>
          </p:cNvSpPr>
          <p:nvPr>
            <p:ph type="title"/>
          </p:nvPr>
        </p:nvSpPr>
        <p:spPr>
          <a:xfrm>
            <a:off x="4472171" y="-6575"/>
            <a:ext cx="7719829" cy="675644"/>
          </a:xfrm>
        </p:spPr>
        <p:txBody>
          <a:bodyPr anchor="b">
            <a:normAutofit fontScale="90000"/>
          </a:bodyPr>
          <a:lstStyle/>
          <a:p>
            <a:r>
              <a:rPr lang="en-US" dirty="0"/>
              <a:t>Creating a Game Design Document</a:t>
            </a:r>
            <a:endParaRPr lang="en-GB" dirty="0"/>
          </a:p>
        </p:txBody>
      </p:sp>
      <p:sp>
        <p:nvSpPr>
          <p:cNvPr id="43" name="Freeform: Shape 42">
            <a:extLst>
              <a:ext uri="{FF2B5EF4-FFF2-40B4-BE49-F238E27FC236}">
                <a16:creationId xmlns:a16="http://schemas.microsoft.com/office/drawing/2014/main" id="{F0090A0D-04AE-42BC-AE85-FA2E647F0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55470" y="5035596"/>
            <a:ext cx="444795" cy="1823662"/>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04D782C-2BEE-4162-7E33-DFD572274B5D}"/>
              </a:ext>
            </a:extLst>
          </p:cNvPr>
          <p:cNvSpPr>
            <a:spLocks noGrp="1"/>
          </p:cNvSpPr>
          <p:nvPr>
            <p:ph idx="1"/>
          </p:nvPr>
        </p:nvSpPr>
        <p:spPr>
          <a:xfrm>
            <a:off x="7235983" y="1142977"/>
            <a:ext cx="4822892" cy="5188551"/>
          </a:xfrm>
        </p:spPr>
        <p:txBody>
          <a:bodyPr>
            <a:normAutofit/>
          </a:bodyPr>
          <a:lstStyle/>
          <a:p>
            <a:r>
              <a:rPr lang="en-US" sz="1400" b="1" dirty="0"/>
              <a:t>Level Design</a:t>
            </a:r>
          </a:p>
          <a:p>
            <a:pPr marL="0" indent="0">
              <a:buNone/>
            </a:pPr>
            <a:r>
              <a:rPr lang="en-US" sz="1400" dirty="0"/>
              <a:t>The Level Design section can include:</a:t>
            </a:r>
          </a:p>
          <a:p>
            <a:pPr lvl="1"/>
            <a:r>
              <a:rPr lang="en-US" dirty="0"/>
              <a:t>A map, diagram, or flowchart outlining how the levels are connected, and what conditions need to be in place for the player to progress to the next level. Is the player locked off completely? Do success and failure result in different paths? A table can be drawn up outlining progress and initial level conditions.</a:t>
            </a:r>
          </a:p>
          <a:p>
            <a:pPr lvl="1"/>
            <a:r>
              <a:rPr lang="en-US" dirty="0"/>
              <a:t>Initial level design concepts. Does not need to be a fully designed level and will likely evolve through implementation and play-testing. This section can include guidelines for level creation – features that fit the lore of the game, specific design requirements around puzzles and set-piece challenges.</a:t>
            </a:r>
          </a:p>
        </p:txBody>
      </p:sp>
      <p:grpSp>
        <p:nvGrpSpPr>
          <p:cNvPr id="45" name="Group 44">
            <a:extLst>
              <a:ext uri="{FF2B5EF4-FFF2-40B4-BE49-F238E27FC236}">
                <a16:creationId xmlns:a16="http://schemas.microsoft.com/office/drawing/2014/main" id="{84912FC9-6D3C-4857-AD07-669D24A58B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6" name="Group 45">
              <a:extLst>
                <a:ext uri="{FF2B5EF4-FFF2-40B4-BE49-F238E27FC236}">
                  <a16:creationId xmlns:a16="http://schemas.microsoft.com/office/drawing/2014/main" id="{ADC8BF22-7DAB-434C-9110-00A56AB1C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8" name="Straight Connector 47">
                <a:extLst>
                  <a:ext uri="{FF2B5EF4-FFF2-40B4-BE49-F238E27FC236}">
                    <a16:creationId xmlns:a16="http://schemas.microsoft.com/office/drawing/2014/main" id="{7D332D1D-F11A-48A6-8348-E2076D2297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6BAC72E-20B6-4BED-B0BA-5350DB14C2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45043DB4-3F92-4F4F-9BA4-A9807D02B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083D6272-AD2A-77F0-B5CE-11D8B192CD57}"/>
              </a:ext>
            </a:extLst>
          </p:cNvPr>
          <p:cNvSpPr txBox="1"/>
          <p:nvPr/>
        </p:nvSpPr>
        <p:spPr>
          <a:xfrm rot="-120000">
            <a:off x="3652257" y="5436793"/>
            <a:ext cx="3601862" cy="215444"/>
          </a:xfrm>
          <a:prstGeom prst="rect">
            <a:avLst/>
          </a:prstGeom>
          <a:noFill/>
        </p:spPr>
        <p:txBody>
          <a:bodyPr wrap="square" rtlCol="0">
            <a:spAutoFit/>
          </a:bodyPr>
          <a:lstStyle/>
          <a:p>
            <a:r>
              <a:rPr lang="en-GB" sz="800"/>
              <a:t>Block-out of Seattle from The Last of Us Part 2 – Naughty Dog</a:t>
            </a:r>
            <a:endParaRPr lang="en-GB" sz="800" dirty="0"/>
          </a:p>
        </p:txBody>
      </p:sp>
    </p:spTree>
    <p:extLst>
      <p:ext uri="{BB962C8B-B14F-4D97-AF65-F5344CB8AC3E}">
        <p14:creationId xmlns:p14="http://schemas.microsoft.com/office/powerpoint/2010/main" val="3516422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2BF7-D1EA-0956-B8F5-C3AFE1D9FA71}"/>
              </a:ext>
            </a:extLst>
          </p:cNvPr>
          <p:cNvSpPr>
            <a:spLocks noGrp="1"/>
          </p:cNvSpPr>
          <p:nvPr>
            <p:ph type="title"/>
          </p:nvPr>
        </p:nvSpPr>
        <p:spPr>
          <a:xfrm>
            <a:off x="0" y="0"/>
            <a:ext cx="12192000" cy="606670"/>
          </a:xfrm>
        </p:spPr>
        <p:txBody>
          <a:bodyPr>
            <a:normAutofit fontScale="90000"/>
          </a:bodyPr>
          <a:lstStyle/>
          <a:p>
            <a:r>
              <a:rPr lang="en-GB" dirty="0"/>
              <a:t>Creating a Game Design Document</a:t>
            </a:r>
          </a:p>
        </p:txBody>
      </p:sp>
      <p:sp>
        <p:nvSpPr>
          <p:cNvPr id="3" name="Content Placeholder 2">
            <a:extLst>
              <a:ext uri="{FF2B5EF4-FFF2-40B4-BE49-F238E27FC236}">
                <a16:creationId xmlns:a16="http://schemas.microsoft.com/office/drawing/2014/main" id="{D953DBB7-54D0-1BEF-E672-7CDC3B826E96}"/>
              </a:ext>
            </a:extLst>
          </p:cNvPr>
          <p:cNvSpPr>
            <a:spLocks noGrp="1"/>
          </p:cNvSpPr>
          <p:nvPr>
            <p:ph idx="1"/>
          </p:nvPr>
        </p:nvSpPr>
        <p:spPr>
          <a:xfrm>
            <a:off x="76200" y="901694"/>
            <a:ext cx="3924300" cy="5956306"/>
          </a:xfrm>
        </p:spPr>
        <p:txBody>
          <a:bodyPr>
            <a:normAutofit/>
          </a:bodyPr>
          <a:lstStyle/>
          <a:p>
            <a:r>
              <a:rPr lang="en-GB" sz="1400" dirty="0"/>
              <a:t>Level Design</a:t>
            </a:r>
          </a:p>
          <a:p>
            <a:pPr lvl="1"/>
            <a:r>
              <a:rPr lang="en-GB" dirty="0"/>
              <a:t>A </a:t>
            </a:r>
            <a:r>
              <a:rPr lang="en-GB" b="1" dirty="0"/>
              <a:t>Beat Chart </a:t>
            </a:r>
            <a:r>
              <a:rPr lang="en-GB" dirty="0"/>
              <a:t>can be a useful tool for keeping track of what is needed when (and where) in your game. Also, what the player is doing and where new items or abilities may be unlocked.</a:t>
            </a:r>
          </a:p>
          <a:p>
            <a:pPr lvl="1"/>
            <a:r>
              <a:rPr lang="en-GB" dirty="0"/>
              <a:t>This can also be expressed as a Gannt chart, to track where in the level events occur.</a:t>
            </a:r>
          </a:p>
          <a:p>
            <a:pPr lvl="1"/>
            <a:r>
              <a:rPr lang="en-GB" b="1" dirty="0"/>
              <a:t>Level Dynamics</a:t>
            </a:r>
            <a:r>
              <a:rPr lang="en-GB" dirty="0"/>
              <a:t> Identify where elements of the level change and describe how it links to progression, if relevant – Moving platforms, destructible scenery. Also, correlation to your asset list – If the player needs to blow a hole in a wall, do they have the dynamite at that point? If not, can they still progress?</a:t>
            </a:r>
          </a:p>
          <a:p>
            <a:pPr marL="228600" lvl="1" indent="0">
              <a:buNone/>
            </a:pPr>
            <a:endParaRPr lang="en-GB" sz="1200" b="1" dirty="0"/>
          </a:p>
        </p:txBody>
      </p:sp>
      <p:graphicFrame>
        <p:nvGraphicFramePr>
          <p:cNvPr id="4" name="Table 4">
            <a:extLst>
              <a:ext uri="{FF2B5EF4-FFF2-40B4-BE49-F238E27FC236}">
                <a16:creationId xmlns:a16="http://schemas.microsoft.com/office/drawing/2014/main" id="{92FD7B9E-FC9A-0A42-CED8-86C58E538524}"/>
              </a:ext>
            </a:extLst>
          </p:cNvPr>
          <p:cNvGraphicFramePr>
            <a:graphicFrameLocks noGrp="1"/>
          </p:cNvGraphicFramePr>
          <p:nvPr>
            <p:extLst>
              <p:ext uri="{D42A27DB-BD31-4B8C-83A1-F6EECF244321}">
                <p14:modId xmlns:p14="http://schemas.microsoft.com/office/powerpoint/2010/main" val="2363951375"/>
              </p:ext>
            </p:extLst>
          </p:nvPr>
        </p:nvGraphicFramePr>
        <p:xfrm>
          <a:off x="4111850" y="1039756"/>
          <a:ext cx="8003950" cy="5316559"/>
        </p:xfrm>
        <a:graphic>
          <a:graphicData uri="http://schemas.openxmlformats.org/drawingml/2006/table">
            <a:tbl>
              <a:tblPr firstRow="1" bandRow="1">
                <a:tableStyleId>{5C22544A-7EE6-4342-B048-85BDC9FD1C3A}</a:tableStyleId>
              </a:tblPr>
              <a:tblGrid>
                <a:gridCol w="1444262">
                  <a:extLst>
                    <a:ext uri="{9D8B030D-6E8A-4147-A177-3AD203B41FA5}">
                      <a16:colId xmlns:a16="http://schemas.microsoft.com/office/drawing/2014/main" val="2523687674"/>
                    </a:ext>
                  </a:extLst>
                </a:gridCol>
                <a:gridCol w="1367830">
                  <a:extLst>
                    <a:ext uri="{9D8B030D-6E8A-4147-A177-3AD203B41FA5}">
                      <a16:colId xmlns:a16="http://schemas.microsoft.com/office/drawing/2014/main" val="1408953812"/>
                    </a:ext>
                  </a:extLst>
                </a:gridCol>
                <a:gridCol w="1248508">
                  <a:extLst>
                    <a:ext uri="{9D8B030D-6E8A-4147-A177-3AD203B41FA5}">
                      <a16:colId xmlns:a16="http://schemas.microsoft.com/office/drawing/2014/main" val="3323485288"/>
                    </a:ext>
                  </a:extLst>
                </a:gridCol>
                <a:gridCol w="1628656">
                  <a:extLst>
                    <a:ext uri="{9D8B030D-6E8A-4147-A177-3AD203B41FA5}">
                      <a16:colId xmlns:a16="http://schemas.microsoft.com/office/drawing/2014/main" val="1527909693"/>
                    </a:ext>
                  </a:extLst>
                </a:gridCol>
                <a:gridCol w="2314694">
                  <a:extLst>
                    <a:ext uri="{9D8B030D-6E8A-4147-A177-3AD203B41FA5}">
                      <a16:colId xmlns:a16="http://schemas.microsoft.com/office/drawing/2014/main" val="3568552297"/>
                    </a:ext>
                  </a:extLst>
                </a:gridCol>
              </a:tblGrid>
              <a:tr h="0">
                <a:tc>
                  <a:txBody>
                    <a:bodyPr/>
                    <a:lstStyle/>
                    <a:p>
                      <a:r>
                        <a:rPr lang="en-US" sz="1600" dirty="0"/>
                        <a:t>Game Element</a:t>
                      </a:r>
                      <a:endParaRPr lang="en-GB" sz="1600" dirty="0"/>
                    </a:p>
                  </a:txBody>
                  <a:tcPr/>
                </a:tc>
                <a:tc>
                  <a:txBody>
                    <a:bodyPr/>
                    <a:lstStyle/>
                    <a:p>
                      <a:pPr algn="ctr"/>
                      <a:r>
                        <a:rPr lang="en-US" sz="1600" dirty="0" err="1"/>
                        <a:t>Helgen</a:t>
                      </a:r>
                      <a:r>
                        <a:rPr lang="en-US" dirty="0"/>
                        <a:t> </a:t>
                      </a:r>
                    </a:p>
                  </a:txBody>
                  <a:tcPr/>
                </a:tc>
                <a:tc>
                  <a:txBody>
                    <a:bodyPr/>
                    <a:lstStyle/>
                    <a:p>
                      <a:pPr algn="ctr"/>
                      <a:endParaRPr lang="en-GB" dirty="0"/>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854999657"/>
                  </a:ext>
                </a:extLst>
              </a:tr>
              <a:tr h="561679">
                <a:tc>
                  <a:txBody>
                    <a:bodyPr/>
                    <a:lstStyle/>
                    <a:p>
                      <a:r>
                        <a:rPr lang="en-US" b="1" dirty="0"/>
                        <a:t>Location</a:t>
                      </a:r>
                      <a:endParaRPr lang="en-GB" b="1" dirty="0"/>
                    </a:p>
                  </a:txBody>
                  <a:tcPr/>
                </a:tc>
                <a:tc>
                  <a:txBody>
                    <a:bodyPr/>
                    <a:lstStyle/>
                    <a:p>
                      <a:pPr algn="l"/>
                      <a:r>
                        <a:rPr lang="en-US" sz="1400" dirty="0"/>
                        <a:t>Courtyard</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Tower</a:t>
                      </a:r>
                      <a:endParaRPr lang="en-GB" dirty="0"/>
                    </a:p>
                  </a:txBody>
                  <a:tcPr/>
                </a:tc>
                <a:tc>
                  <a:txBody>
                    <a:bodyPr/>
                    <a:lstStyle/>
                    <a:p>
                      <a:pPr algn="l"/>
                      <a:r>
                        <a:rPr lang="en-US" sz="1400" dirty="0"/>
                        <a:t>Inn/Courtyard</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Keep</a:t>
                      </a:r>
                      <a:endParaRPr lang="en-GB" dirty="0"/>
                    </a:p>
                  </a:txBody>
                  <a:tcPr/>
                </a:tc>
                <a:extLst>
                  <a:ext uri="{0D108BD9-81ED-4DB2-BD59-A6C34878D82A}">
                    <a16:rowId xmlns:a16="http://schemas.microsoft.com/office/drawing/2014/main" val="442817983"/>
                  </a:ext>
                </a:extLst>
              </a:tr>
              <a:tr h="477181">
                <a:tc>
                  <a:txBody>
                    <a:bodyPr/>
                    <a:lstStyle/>
                    <a:p>
                      <a:r>
                        <a:rPr lang="en-US" b="1" dirty="0"/>
                        <a:t>Gameplay</a:t>
                      </a:r>
                      <a:endParaRPr lang="en-GB" b="1" dirty="0"/>
                    </a:p>
                  </a:txBody>
                  <a:tcPr/>
                </a:tc>
                <a:tc>
                  <a:txBody>
                    <a:bodyPr/>
                    <a:lstStyle/>
                    <a:p>
                      <a:pPr algn="l"/>
                      <a:r>
                        <a:rPr lang="en-US" sz="1400" dirty="0"/>
                        <a:t>Running</a:t>
                      </a:r>
                      <a:endParaRPr lang="en-GB" sz="1400" dirty="0"/>
                    </a:p>
                  </a:txBody>
                  <a:tcPr/>
                </a:tc>
                <a:tc>
                  <a:txBody>
                    <a:bodyPr/>
                    <a:lstStyle/>
                    <a:p>
                      <a:pPr algn="l"/>
                      <a:r>
                        <a:rPr lang="en-US" sz="1400" dirty="0"/>
                        <a:t>Running, jumping</a:t>
                      </a:r>
                      <a:endParaRPr lang="en-GB" sz="1400" dirty="0"/>
                    </a:p>
                  </a:txBody>
                  <a:tcPr/>
                </a:tc>
                <a:tc>
                  <a:txBody>
                    <a:bodyPr/>
                    <a:lstStyle/>
                    <a:p>
                      <a:r>
                        <a:rPr lang="en-US" sz="1400" dirty="0"/>
                        <a:t>Running</a:t>
                      </a:r>
                      <a:endParaRPr lang="en-GB" dirty="0"/>
                    </a:p>
                  </a:txBody>
                  <a:tcPr/>
                </a:tc>
                <a:tc>
                  <a:txBody>
                    <a:bodyPr/>
                    <a:lstStyle/>
                    <a:p>
                      <a:pPr algn="l"/>
                      <a:r>
                        <a:rPr lang="en-US" sz="1400" dirty="0"/>
                        <a:t>Running, fighting, blocking, looting</a:t>
                      </a:r>
                      <a:endParaRPr lang="en-GB" sz="1400" dirty="0"/>
                    </a:p>
                  </a:txBody>
                  <a:tcPr/>
                </a:tc>
                <a:extLst>
                  <a:ext uri="{0D108BD9-81ED-4DB2-BD59-A6C34878D82A}">
                    <a16:rowId xmlns:a16="http://schemas.microsoft.com/office/drawing/2014/main" val="1320083283"/>
                  </a:ext>
                </a:extLst>
              </a:tr>
              <a:tr h="336833">
                <a:tc>
                  <a:txBody>
                    <a:bodyPr/>
                    <a:lstStyle/>
                    <a:p>
                      <a:r>
                        <a:rPr lang="en-US" b="1" dirty="0"/>
                        <a:t>Objective</a:t>
                      </a:r>
                      <a:endParaRPr lang="en-GB" b="1" dirty="0"/>
                    </a:p>
                  </a:txBody>
                  <a:tcPr/>
                </a:tc>
                <a:tc>
                  <a:txBody>
                    <a:bodyPr/>
                    <a:lstStyle/>
                    <a:p>
                      <a:r>
                        <a:rPr lang="en-US" sz="1400" dirty="0"/>
                        <a:t>Escape </a:t>
                      </a:r>
                      <a:r>
                        <a:rPr lang="en-US" sz="1400" dirty="0" err="1"/>
                        <a:t>Alduin</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Escape</a:t>
                      </a:r>
                      <a:r>
                        <a:rPr lang="en-US" sz="1800" dirty="0"/>
                        <a:t> </a:t>
                      </a:r>
                      <a:r>
                        <a:rPr lang="en-US" sz="1400" dirty="0" err="1"/>
                        <a:t>Alduin</a:t>
                      </a:r>
                      <a:endParaRPr lang="en-GB"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Escape </a:t>
                      </a:r>
                      <a:r>
                        <a:rPr lang="en-US" sz="1400" dirty="0" err="1"/>
                        <a:t>Alduin</a:t>
                      </a:r>
                      <a:endParaRPr lang="en-GB" sz="1400" dirty="0"/>
                    </a:p>
                  </a:txBody>
                  <a:tcPr/>
                </a:tc>
                <a:tc>
                  <a:txBody>
                    <a:bodyPr/>
                    <a:lstStyle/>
                    <a:p>
                      <a:r>
                        <a:rPr lang="en-US" sz="1400" dirty="0"/>
                        <a:t>Escape </a:t>
                      </a:r>
                      <a:r>
                        <a:rPr lang="en-US" sz="1400" dirty="0" err="1"/>
                        <a:t>Helgen</a:t>
                      </a:r>
                      <a:endParaRPr lang="en-GB" sz="1400" dirty="0"/>
                    </a:p>
                  </a:txBody>
                  <a:tcPr/>
                </a:tc>
                <a:extLst>
                  <a:ext uri="{0D108BD9-81ED-4DB2-BD59-A6C34878D82A}">
                    <a16:rowId xmlns:a16="http://schemas.microsoft.com/office/drawing/2014/main" val="1818365068"/>
                  </a:ext>
                </a:extLst>
              </a:tr>
              <a:tr h="336833">
                <a:tc>
                  <a:txBody>
                    <a:bodyPr/>
                    <a:lstStyle/>
                    <a:p>
                      <a:r>
                        <a:rPr lang="en-US" b="1" dirty="0"/>
                        <a:t>Story beat</a:t>
                      </a:r>
                      <a:endParaRPr lang="en-GB" b="1" dirty="0"/>
                    </a:p>
                  </a:txBody>
                  <a:tcPr/>
                </a:tc>
                <a:tc>
                  <a:txBody>
                    <a:bodyPr/>
                    <a:lstStyle/>
                    <a:p>
                      <a:r>
                        <a:rPr lang="en-US" sz="1400" dirty="0" err="1"/>
                        <a:t>Alduin</a:t>
                      </a:r>
                      <a:r>
                        <a:rPr lang="en-US" sz="1400" dirty="0"/>
                        <a:t> attacks </a:t>
                      </a:r>
                      <a:r>
                        <a:rPr lang="en-US" sz="1400" dirty="0" err="1"/>
                        <a:t>Helgen</a:t>
                      </a:r>
                      <a:endParaRPr lang="en-GB" sz="1400" dirty="0"/>
                    </a:p>
                  </a:txBody>
                  <a:tcPr/>
                </a:tc>
                <a:tc>
                  <a:txBody>
                    <a:bodyPr/>
                    <a:lstStyle/>
                    <a:p>
                      <a:r>
                        <a:rPr lang="en-US" sz="1400" dirty="0"/>
                        <a:t>Make way to Keep</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Make way to Keep</a:t>
                      </a:r>
                      <a:endParaRPr lang="en-GB" sz="1400" dirty="0"/>
                    </a:p>
                  </a:txBody>
                  <a:tcPr/>
                </a:tc>
                <a:tc>
                  <a:txBody>
                    <a:bodyPr/>
                    <a:lstStyle/>
                    <a:p>
                      <a:r>
                        <a:rPr lang="en-US" sz="1400" dirty="0"/>
                        <a:t>Explore Keep</a:t>
                      </a:r>
                      <a:endParaRPr lang="en-GB" sz="1400" dirty="0"/>
                    </a:p>
                  </a:txBody>
                  <a:tcPr/>
                </a:tc>
                <a:extLst>
                  <a:ext uri="{0D108BD9-81ED-4DB2-BD59-A6C34878D82A}">
                    <a16:rowId xmlns:a16="http://schemas.microsoft.com/office/drawing/2014/main" val="3394711018"/>
                  </a:ext>
                </a:extLst>
              </a:tr>
              <a:tr h="673667">
                <a:tc>
                  <a:txBody>
                    <a:bodyPr/>
                    <a:lstStyle/>
                    <a:p>
                      <a:r>
                        <a:rPr lang="en-US" b="1" dirty="0"/>
                        <a:t>New weapon</a:t>
                      </a:r>
                      <a:endParaRPr lang="en-GB" b="1" dirty="0"/>
                    </a:p>
                  </a:txBody>
                  <a:tcPr/>
                </a:tc>
                <a:tc>
                  <a:txBody>
                    <a:bodyPr/>
                    <a:lstStyle/>
                    <a:p>
                      <a:r>
                        <a:rPr lang="en-US" sz="1400" dirty="0"/>
                        <a:t>None (Hands Bound)</a:t>
                      </a:r>
                      <a:endParaRPr lang="en-GB" dirty="0"/>
                    </a:p>
                  </a:txBody>
                  <a:tcPr/>
                </a:tc>
                <a:tc>
                  <a:txBody>
                    <a:bodyPr/>
                    <a:lstStyle/>
                    <a:p>
                      <a:r>
                        <a:rPr lang="en-US" sz="1400" dirty="0"/>
                        <a:t>None (Hands Bound)</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None (Hands Bound)</a:t>
                      </a:r>
                      <a:endParaRPr lang="en-GB" sz="1400" dirty="0"/>
                    </a:p>
                  </a:txBody>
                  <a:tcPr/>
                </a:tc>
                <a:tc>
                  <a:txBody>
                    <a:bodyPr/>
                    <a:lstStyle/>
                    <a:p>
                      <a:r>
                        <a:rPr lang="en-US" sz="1400" dirty="0"/>
                        <a:t>Iron War Axe, Imperial Sword, Iron Dagger</a:t>
                      </a:r>
                      <a:endParaRPr lang="en-GB" sz="1400" dirty="0"/>
                    </a:p>
                  </a:txBody>
                  <a:tcPr/>
                </a:tc>
                <a:extLst>
                  <a:ext uri="{0D108BD9-81ED-4DB2-BD59-A6C34878D82A}">
                    <a16:rowId xmlns:a16="http://schemas.microsoft.com/office/drawing/2014/main" val="2762819489"/>
                  </a:ext>
                </a:extLst>
              </a:tr>
              <a:tr h="336833">
                <a:tc>
                  <a:txBody>
                    <a:bodyPr/>
                    <a:lstStyle/>
                    <a:p>
                      <a:r>
                        <a:rPr lang="en-US" b="1" dirty="0"/>
                        <a:t>Enemies</a:t>
                      </a:r>
                      <a:endParaRPr lang="en-GB" b="1" dirty="0"/>
                    </a:p>
                  </a:txBody>
                  <a:tcPr/>
                </a:tc>
                <a:tc>
                  <a:txBody>
                    <a:bodyPr/>
                    <a:lstStyle/>
                    <a:p>
                      <a:r>
                        <a:rPr lang="en-US" sz="1400" dirty="0" err="1"/>
                        <a:t>Alduin</a:t>
                      </a:r>
                      <a:endParaRPr lang="en-GB" sz="2000" dirty="0"/>
                    </a:p>
                  </a:txBody>
                  <a:tcPr/>
                </a:tc>
                <a:tc>
                  <a:txBody>
                    <a:bodyPr/>
                    <a:lstStyle/>
                    <a:p>
                      <a:r>
                        <a:rPr lang="en-US" sz="1400" dirty="0" err="1"/>
                        <a:t>Alduin</a:t>
                      </a:r>
                      <a:endParaRPr lang="en-GB" dirty="0"/>
                    </a:p>
                  </a:txBody>
                  <a:tcPr/>
                </a:tc>
                <a:tc>
                  <a:txBody>
                    <a:bodyPr/>
                    <a:lstStyle/>
                    <a:p>
                      <a:r>
                        <a:rPr lang="en-US" sz="1400" dirty="0"/>
                        <a:t>None</a:t>
                      </a:r>
                      <a:endParaRPr lang="en-GB" dirty="0"/>
                    </a:p>
                  </a:txBody>
                  <a:tcPr/>
                </a:tc>
                <a:tc>
                  <a:txBody>
                    <a:bodyPr/>
                    <a:lstStyle/>
                    <a:p>
                      <a:r>
                        <a:rPr lang="en-US" sz="1400" dirty="0"/>
                        <a:t>Imperials</a:t>
                      </a:r>
                      <a:endParaRPr lang="en-GB" dirty="0"/>
                    </a:p>
                  </a:txBody>
                  <a:tcPr/>
                </a:tc>
                <a:extLst>
                  <a:ext uri="{0D108BD9-81ED-4DB2-BD59-A6C34878D82A}">
                    <a16:rowId xmlns:a16="http://schemas.microsoft.com/office/drawing/2014/main" val="3596719216"/>
                  </a:ext>
                </a:extLst>
              </a:tr>
              <a:tr h="336833">
                <a:tc>
                  <a:txBody>
                    <a:bodyPr/>
                    <a:lstStyle/>
                    <a:p>
                      <a:r>
                        <a:rPr lang="en-US" b="1" dirty="0"/>
                        <a:t>Mechanics</a:t>
                      </a:r>
                      <a:endParaRPr lang="en-GB" b="1" dirty="0"/>
                    </a:p>
                  </a:txBody>
                  <a:tcPr/>
                </a:tc>
                <a:tc>
                  <a:txBody>
                    <a:bodyPr/>
                    <a:lstStyle/>
                    <a:p>
                      <a:r>
                        <a:rPr lang="en-US" sz="1400" dirty="0"/>
                        <a:t>Fire</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Fire, falling rubble</a:t>
                      </a:r>
                      <a:endParaRPr lang="en-GB" sz="1400" dirty="0"/>
                    </a:p>
                  </a:txBody>
                  <a:tcPr/>
                </a:tc>
                <a:tc>
                  <a:txBody>
                    <a:bodyPr/>
                    <a:lstStyle/>
                    <a:p>
                      <a:r>
                        <a:rPr lang="en-US" sz="1400" dirty="0"/>
                        <a:t>Chasm</a:t>
                      </a:r>
                      <a:endParaRPr lang="en-GB" dirty="0"/>
                    </a:p>
                  </a:txBody>
                  <a:tcPr/>
                </a:tc>
                <a:tc>
                  <a:txBody>
                    <a:bodyPr/>
                    <a:lstStyle/>
                    <a:p>
                      <a:r>
                        <a:rPr lang="en-US" sz="1400" dirty="0"/>
                        <a:t>Attacking NPCs</a:t>
                      </a:r>
                      <a:endParaRPr lang="en-GB" sz="1400" dirty="0"/>
                    </a:p>
                  </a:txBody>
                  <a:tcPr/>
                </a:tc>
                <a:extLst>
                  <a:ext uri="{0D108BD9-81ED-4DB2-BD59-A6C34878D82A}">
                    <a16:rowId xmlns:a16="http://schemas.microsoft.com/office/drawing/2014/main" val="2509541145"/>
                  </a:ext>
                </a:extLst>
              </a:tr>
              <a:tr h="336833">
                <a:tc>
                  <a:txBody>
                    <a:bodyPr/>
                    <a:lstStyle/>
                    <a:p>
                      <a:r>
                        <a:rPr lang="en-US" b="1" dirty="0"/>
                        <a:t>NPC</a:t>
                      </a:r>
                      <a:endParaRPr lang="en-GB" b="1" dirty="0"/>
                    </a:p>
                  </a:txBody>
                  <a:tcPr/>
                </a:tc>
                <a:tc>
                  <a:txBody>
                    <a:bodyPr/>
                    <a:lstStyle/>
                    <a:p>
                      <a:r>
                        <a:rPr lang="en-US" sz="1400" dirty="0" err="1"/>
                        <a:t>Hadvar</a:t>
                      </a:r>
                      <a:r>
                        <a:rPr lang="en-US" sz="1400" dirty="0"/>
                        <a:t>, </a:t>
                      </a:r>
                      <a:r>
                        <a:rPr lang="en-US" sz="1400" dirty="0" err="1"/>
                        <a:t>Ralof</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mn-lt"/>
                          <a:ea typeface="+mn-ea"/>
                          <a:cs typeface="+mn-cs"/>
                        </a:rPr>
                        <a:t>Hadvar</a:t>
                      </a:r>
                      <a:r>
                        <a:rPr kumimoji="0" lang="en-US" sz="1400" b="0" i="0" u="none" strike="noStrike" kern="1200" cap="none" spc="0" normalizeH="0" baseline="0" noProof="0" dirty="0">
                          <a:ln>
                            <a:noFill/>
                          </a:ln>
                          <a:solidFill>
                            <a:prstClr val="black"/>
                          </a:solidFill>
                          <a:effectLst/>
                          <a:uLnTx/>
                          <a:uFillTx/>
                          <a:latin typeface="+mn-lt"/>
                          <a:ea typeface="+mn-ea"/>
                          <a:cs typeface="+mn-cs"/>
                        </a:rPr>
                        <a:t>, </a:t>
                      </a:r>
                      <a:r>
                        <a:rPr kumimoji="0" lang="en-US" sz="1400" b="0" i="0" u="none" strike="noStrike" kern="1200" cap="none" spc="0" normalizeH="0" baseline="0" noProof="0" dirty="0" err="1">
                          <a:ln>
                            <a:noFill/>
                          </a:ln>
                          <a:solidFill>
                            <a:prstClr val="black"/>
                          </a:solidFill>
                          <a:effectLst/>
                          <a:uLnTx/>
                          <a:uFillTx/>
                          <a:latin typeface="+mn-lt"/>
                          <a:ea typeface="+mn-ea"/>
                          <a:cs typeface="+mn-cs"/>
                        </a:rPr>
                        <a:t>Ralof</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mn-lt"/>
                          <a:ea typeface="+mn-ea"/>
                          <a:cs typeface="+mn-cs"/>
                        </a:rPr>
                        <a:t>Hadvar</a:t>
                      </a:r>
                      <a:r>
                        <a:rPr kumimoji="0" lang="en-US" sz="1400" b="0" i="0" u="none" strike="noStrike" kern="1200" cap="none" spc="0" normalizeH="0" baseline="0" noProof="0" dirty="0">
                          <a:ln>
                            <a:noFill/>
                          </a:ln>
                          <a:solidFill>
                            <a:prstClr val="black"/>
                          </a:solidFill>
                          <a:effectLst/>
                          <a:uLnTx/>
                          <a:uFillTx/>
                          <a:latin typeface="+mn-lt"/>
                          <a:ea typeface="+mn-ea"/>
                          <a:cs typeface="+mn-cs"/>
                        </a:rPr>
                        <a:t>, </a:t>
                      </a:r>
                      <a:r>
                        <a:rPr kumimoji="0" lang="en-US" sz="1400" b="0" i="0" u="none" strike="noStrike" kern="1200" cap="none" spc="0" normalizeH="0" baseline="0" noProof="0" dirty="0" err="1">
                          <a:ln>
                            <a:noFill/>
                          </a:ln>
                          <a:solidFill>
                            <a:prstClr val="black"/>
                          </a:solidFill>
                          <a:effectLst/>
                          <a:uLnTx/>
                          <a:uFillTx/>
                          <a:latin typeface="+mn-lt"/>
                          <a:ea typeface="+mn-ea"/>
                          <a:cs typeface="+mn-cs"/>
                        </a:rPr>
                        <a:t>Ralof</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lang="en-US" sz="1400" dirty="0" err="1"/>
                        <a:t>Ralof</a:t>
                      </a:r>
                      <a:r>
                        <a:rPr lang="en-US" sz="1400" dirty="0"/>
                        <a:t>, Imperials</a:t>
                      </a:r>
                      <a:endParaRPr lang="en-GB" sz="1400" dirty="0"/>
                    </a:p>
                  </a:txBody>
                  <a:tcPr/>
                </a:tc>
                <a:extLst>
                  <a:ext uri="{0D108BD9-81ED-4DB2-BD59-A6C34878D82A}">
                    <a16:rowId xmlns:a16="http://schemas.microsoft.com/office/drawing/2014/main" val="514745356"/>
                  </a:ext>
                </a:extLst>
              </a:tr>
            </a:tbl>
          </a:graphicData>
        </a:graphic>
      </p:graphicFrame>
      <p:sp>
        <p:nvSpPr>
          <p:cNvPr id="5" name="TextBox 4">
            <a:extLst>
              <a:ext uri="{FF2B5EF4-FFF2-40B4-BE49-F238E27FC236}">
                <a16:creationId xmlns:a16="http://schemas.microsoft.com/office/drawing/2014/main" id="{1934CB3F-4847-5FE2-A537-B5EA67C153A1}"/>
              </a:ext>
            </a:extLst>
          </p:cNvPr>
          <p:cNvSpPr txBox="1"/>
          <p:nvPr/>
        </p:nvSpPr>
        <p:spPr>
          <a:xfrm>
            <a:off x="4111850" y="6356315"/>
            <a:ext cx="8003950" cy="276999"/>
          </a:xfrm>
          <a:prstGeom prst="rect">
            <a:avLst/>
          </a:prstGeom>
          <a:noFill/>
        </p:spPr>
        <p:txBody>
          <a:bodyPr wrap="square" rtlCol="0">
            <a:spAutoFit/>
          </a:bodyPr>
          <a:lstStyle/>
          <a:p>
            <a:r>
              <a:rPr lang="en-GB" sz="1200" dirty="0"/>
              <a:t>An Example Beat Chart of the opening ‘</a:t>
            </a:r>
            <a:r>
              <a:rPr lang="en-GB" sz="1200" dirty="0" err="1"/>
              <a:t>Helgen</a:t>
            </a:r>
            <a:r>
              <a:rPr lang="en-GB" sz="1200" dirty="0"/>
              <a:t>’ Tutorial from Elder Scrolls V: Skyrim</a:t>
            </a:r>
          </a:p>
        </p:txBody>
      </p:sp>
    </p:spTree>
    <p:extLst>
      <p:ext uri="{BB962C8B-B14F-4D97-AF65-F5344CB8AC3E}">
        <p14:creationId xmlns:p14="http://schemas.microsoft.com/office/powerpoint/2010/main" val="2840712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CBCE-F1D4-7CC0-C9CA-F176A085EF03}"/>
              </a:ext>
            </a:extLst>
          </p:cNvPr>
          <p:cNvSpPr>
            <a:spLocks noGrp="1"/>
          </p:cNvSpPr>
          <p:nvPr>
            <p:ph type="title"/>
          </p:nvPr>
        </p:nvSpPr>
        <p:spPr>
          <a:xfrm>
            <a:off x="174436" y="131216"/>
            <a:ext cx="9775371" cy="791308"/>
          </a:xfrm>
        </p:spPr>
        <p:txBody>
          <a:bodyPr>
            <a:normAutofit/>
          </a:bodyPr>
          <a:lstStyle/>
          <a:p>
            <a:r>
              <a:rPr lang="en-US" dirty="0"/>
              <a:t>Creating a Game Design Document</a:t>
            </a:r>
            <a:endParaRPr lang="en-GB" dirty="0"/>
          </a:p>
        </p:txBody>
      </p:sp>
      <p:sp>
        <p:nvSpPr>
          <p:cNvPr id="3" name="Content Placeholder 2">
            <a:extLst>
              <a:ext uri="{FF2B5EF4-FFF2-40B4-BE49-F238E27FC236}">
                <a16:creationId xmlns:a16="http://schemas.microsoft.com/office/drawing/2014/main" id="{B04D782C-2BEE-4162-7E33-DFD572274B5D}"/>
              </a:ext>
            </a:extLst>
          </p:cNvPr>
          <p:cNvSpPr>
            <a:spLocks noGrp="1"/>
          </p:cNvSpPr>
          <p:nvPr>
            <p:ph idx="1"/>
          </p:nvPr>
        </p:nvSpPr>
        <p:spPr>
          <a:xfrm>
            <a:off x="174436" y="1138386"/>
            <a:ext cx="11866628" cy="5486618"/>
          </a:xfrm>
        </p:spPr>
        <p:txBody>
          <a:bodyPr>
            <a:normAutofit lnSpcReduction="10000"/>
          </a:bodyPr>
          <a:lstStyle/>
          <a:p>
            <a:r>
              <a:rPr lang="en-US" b="1" dirty="0"/>
              <a:t>Some general thoughts and guidelines:</a:t>
            </a:r>
          </a:p>
          <a:p>
            <a:pPr lvl="1"/>
            <a:r>
              <a:rPr lang="en-US" dirty="0"/>
              <a:t>The design must clearly identify what the core features of the game must be in order to satisfy the core pillars of the underlying concept.</a:t>
            </a:r>
          </a:p>
          <a:p>
            <a:pPr lvl="1"/>
            <a:r>
              <a:rPr lang="en-US" dirty="0"/>
              <a:t>You can use </a:t>
            </a:r>
            <a:r>
              <a:rPr lang="en-US" dirty="0" err="1"/>
              <a:t>MoSCoW</a:t>
            </a:r>
            <a:r>
              <a:rPr lang="en-US" dirty="0"/>
              <a:t> as a guide to help prioritise features: Must have, Should have, Could have, Won’t have. It helps to cement your concept and avoid ‘Feature Creep’.</a:t>
            </a:r>
          </a:p>
          <a:p>
            <a:pPr lvl="1"/>
            <a:r>
              <a:rPr lang="en-US" dirty="0"/>
              <a:t>Avoid duplication, vagueness and ambiguity. As you work on the live documentation, you will be populating both the GDD and the TDD. Use the structure templates provided to help you choose what needs to go where. For example, a GDD might have:</a:t>
            </a:r>
          </a:p>
          <a:p>
            <a:pPr lvl="2"/>
            <a:r>
              <a:rPr lang="en-US" dirty="0">
                <a:solidFill>
                  <a:schemeClr val="accent1">
                    <a:lumMod val="75000"/>
                  </a:schemeClr>
                </a:solidFill>
              </a:rPr>
              <a:t>‘The boss character for Level 1 has three principle attributes: energy, shield strength, and firepower’</a:t>
            </a:r>
            <a:r>
              <a:rPr lang="en-US" dirty="0"/>
              <a:t>.</a:t>
            </a:r>
          </a:p>
          <a:p>
            <a:pPr marL="228600" lvl="1" indent="0">
              <a:buNone/>
            </a:pPr>
            <a:r>
              <a:rPr lang="en-US" dirty="0"/>
              <a:t>Whereas your TDD might have:</a:t>
            </a:r>
          </a:p>
          <a:p>
            <a:pPr lvl="2"/>
            <a:r>
              <a:rPr lang="en-US" dirty="0">
                <a:solidFill>
                  <a:schemeClr val="accent6">
                    <a:lumMod val="75000"/>
                  </a:schemeClr>
                </a:solidFill>
              </a:rPr>
              <a:t>‘The boss character from Level 1 is an instance of the Boss class, which inherits from the NPC class and has the following additional attributes: float energy; float </a:t>
            </a:r>
            <a:r>
              <a:rPr lang="en-US" dirty="0" err="1">
                <a:solidFill>
                  <a:schemeClr val="accent6">
                    <a:lumMod val="75000"/>
                  </a:schemeClr>
                </a:solidFill>
              </a:rPr>
              <a:t>shieldStrength</a:t>
            </a:r>
            <a:r>
              <a:rPr lang="en-US" dirty="0">
                <a:solidFill>
                  <a:schemeClr val="accent6">
                    <a:lumMod val="75000"/>
                  </a:schemeClr>
                </a:solidFill>
              </a:rPr>
              <a:t>; float </a:t>
            </a:r>
            <a:r>
              <a:rPr lang="en-US" dirty="0" err="1">
                <a:solidFill>
                  <a:schemeClr val="accent6">
                    <a:lumMod val="75000"/>
                  </a:schemeClr>
                </a:solidFill>
              </a:rPr>
              <a:t>firePower</a:t>
            </a:r>
            <a:r>
              <a:rPr lang="en-US" dirty="0">
                <a:solidFill>
                  <a:schemeClr val="accent6">
                    <a:lumMod val="75000"/>
                  </a:schemeClr>
                </a:solidFill>
              </a:rPr>
              <a:t>;’</a:t>
            </a:r>
            <a:r>
              <a:rPr lang="en-US" dirty="0"/>
              <a:t>.</a:t>
            </a:r>
          </a:p>
          <a:p>
            <a:pPr lvl="1"/>
            <a:r>
              <a:rPr lang="en-US" dirty="0"/>
              <a:t>Take your time creating the document – The length of the document is not necessarily proportional to the time taken to create the design. Ensure you have time to reflect and make changes where necessary.</a:t>
            </a:r>
          </a:p>
          <a:p>
            <a:pPr lvl="1"/>
            <a:r>
              <a:rPr lang="en-US" dirty="0"/>
              <a:t>The GDD does not refer to the real-world actions performed by the player, but the in-game actions performed by the player-character via the player.</a:t>
            </a:r>
          </a:p>
          <a:p>
            <a:pPr lvl="2"/>
            <a:r>
              <a:rPr lang="en-US" dirty="0"/>
              <a:t>‘</a:t>
            </a:r>
            <a:r>
              <a:rPr lang="en-US" dirty="0">
                <a:solidFill>
                  <a:schemeClr val="accent1">
                    <a:lumMod val="75000"/>
                  </a:schemeClr>
                </a:solidFill>
              </a:rPr>
              <a:t>At the very edge of the ledge, the player </a:t>
            </a:r>
            <a:r>
              <a:rPr lang="en-US" b="1" dirty="0">
                <a:solidFill>
                  <a:schemeClr val="accent1">
                    <a:lumMod val="75000"/>
                  </a:schemeClr>
                </a:solidFill>
              </a:rPr>
              <a:t>jumps</a:t>
            </a:r>
            <a:r>
              <a:rPr lang="en-US" dirty="0">
                <a:solidFill>
                  <a:schemeClr val="accent1">
                    <a:lumMod val="75000"/>
                  </a:schemeClr>
                </a:solidFill>
              </a:rPr>
              <a:t> to get across the chasm.’</a:t>
            </a:r>
          </a:p>
          <a:p>
            <a:pPr marL="411480" lvl="2" indent="0">
              <a:buNone/>
            </a:pPr>
            <a:r>
              <a:rPr lang="en-US" dirty="0"/>
              <a:t>Not, </a:t>
            </a:r>
            <a:r>
              <a:rPr lang="en-US" dirty="0">
                <a:solidFill>
                  <a:schemeClr val="accent6">
                    <a:lumMod val="75000"/>
                  </a:schemeClr>
                </a:solidFill>
              </a:rPr>
              <a:t>‘At the very edge of the ledge, the player presses the jump key or “A” on the controller to get across the chasm.’</a:t>
            </a:r>
            <a:r>
              <a:rPr lang="en-US" dirty="0"/>
              <a:t>  </a:t>
            </a:r>
          </a:p>
        </p:txBody>
      </p:sp>
      <p:grpSp>
        <p:nvGrpSpPr>
          <p:cNvPr id="28" name="Group 27">
            <a:extLst>
              <a:ext uri="{FF2B5EF4-FFF2-40B4-BE49-F238E27FC236}">
                <a16:creationId xmlns:a16="http://schemas.microsoft.com/office/drawing/2014/main" id="{3C1EEA4A-D61C-41B7-B5A5-603281856A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9" name="Group 28">
              <a:extLst>
                <a:ext uri="{FF2B5EF4-FFF2-40B4-BE49-F238E27FC236}">
                  <a16:creationId xmlns:a16="http://schemas.microsoft.com/office/drawing/2014/main" id="{CEE7B44E-93C7-4005-B553-A346414F06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1" name="Straight Connector 30">
                <a:extLst>
                  <a:ext uri="{FF2B5EF4-FFF2-40B4-BE49-F238E27FC236}">
                    <a16:creationId xmlns:a16="http://schemas.microsoft.com/office/drawing/2014/main" id="{501FA7B4-CF18-4913-8D2A-004CB24001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76332E-C1AA-4097-95CC-791D74F0A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903ABE95-391B-45DD-9DD1-D3DCDB99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0357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FF48-34FF-29EF-44ED-9072D56C613E}"/>
              </a:ext>
            </a:extLst>
          </p:cNvPr>
          <p:cNvSpPr>
            <a:spLocks noGrp="1"/>
          </p:cNvSpPr>
          <p:nvPr>
            <p:ph type="title"/>
          </p:nvPr>
        </p:nvSpPr>
        <p:spPr>
          <a:xfrm>
            <a:off x="1219200" y="365126"/>
            <a:ext cx="9493249" cy="769082"/>
          </a:xfrm>
        </p:spPr>
        <p:txBody>
          <a:bodyPr>
            <a:normAutofit/>
          </a:bodyPr>
          <a:lstStyle/>
          <a:p>
            <a:r>
              <a:rPr lang="en-GB" dirty="0"/>
              <a:t>Recap</a:t>
            </a:r>
          </a:p>
        </p:txBody>
      </p:sp>
      <p:sp>
        <p:nvSpPr>
          <p:cNvPr id="3" name="Content Placeholder 2">
            <a:extLst>
              <a:ext uri="{FF2B5EF4-FFF2-40B4-BE49-F238E27FC236}">
                <a16:creationId xmlns:a16="http://schemas.microsoft.com/office/drawing/2014/main" id="{4480CE0F-E8B4-3A44-7BA5-A3A1706447F3}"/>
              </a:ext>
            </a:extLst>
          </p:cNvPr>
          <p:cNvSpPr>
            <a:spLocks noGrp="1"/>
          </p:cNvSpPr>
          <p:nvPr>
            <p:ph idx="1"/>
          </p:nvPr>
        </p:nvSpPr>
        <p:spPr>
          <a:xfrm>
            <a:off x="158262" y="1455126"/>
            <a:ext cx="11874010" cy="5235819"/>
          </a:xfrm>
        </p:spPr>
        <p:txBody>
          <a:bodyPr>
            <a:normAutofit/>
          </a:bodyPr>
          <a:lstStyle/>
          <a:p>
            <a:r>
              <a:rPr lang="en-GB" dirty="0"/>
              <a:t>Overview of the Game Concept</a:t>
            </a:r>
          </a:p>
          <a:p>
            <a:pPr marL="0" indent="0">
              <a:buNone/>
            </a:pPr>
            <a:r>
              <a:rPr lang="en-GB" dirty="0"/>
              <a:t>The concept stage outlines the following aspects of the game (and forms the basis of the Pitch document). </a:t>
            </a:r>
          </a:p>
          <a:p>
            <a:pPr lvl="2"/>
            <a:r>
              <a:rPr lang="en-GB" sz="1800" b="1" dirty="0"/>
              <a:t>Introduction</a:t>
            </a:r>
            <a:endParaRPr lang="en-GB" sz="1600" b="1" dirty="0"/>
          </a:p>
          <a:p>
            <a:pPr lvl="3"/>
            <a:r>
              <a:rPr lang="en-GB" sz="1600" dirty="0"/>
              <a:t>Sell the game – keep it to a short and succinct statement that sums up your game, including the genre.</a:t>
            </a:r>
          </a:p>
          <a:p>
            <a:pPr lvl="2"/>
            <a:r>
              <a:rPr lang="en-GB" sz="1800" b="1" dirty="0"/>
              <a:t>Background</a:t>
            </a:r>
          </a:p>
          <a:p>
            <a:pPr lvl="3"/>
            <a:r>
              <a:rPr lang="en-GB" sz="1600" dirty="0"/>
              <a:t>Expand on any previous IP if available – can help to sell the game idea.</a:t>
            </a:r>
          </a:p>
          <a:p>
            <a:pPr lvl="2"/>
            <a:r>
              <a:rPr lang="en-GB" sz="1800" b="1" dirty="0"/>
              <a:t>Gameplay Narrative</a:t>
            </a:r>
          </a:p>
          <a:p>
            <a:pPr lvl="3"/>
            <a:r>
              <a:rPr lang="en-GB" sz="1600" dirty="0"/>
              <a:t>Describe how the player plays through the game – emphasise key actions and challenges.</a:t>
            </a:r>
          </a:p>
          <a:p>
            <a:pPr lvl="2"/>
            <a:r>
              <a:rPr lang="en-GB" sz="1800" b="1" dirty="0"/>
              <a:t>Key Features / pillars of the game</a:t>
            </a:r>
          </a:p>
          <a:p>
            <a:pPr lvl="3"/>
            <a:r>
              <a:rPr lang="en-GB" sz="1600" dirty="0"/>
              <a:t>What makes the game special? What experience do you want your players to have? What is the ‘</a:t>
            </a:r>
            <a:r>
              <a:rPr lang="en-GB" sz="1600" i="1" dirty="0"/>
              <a:t>soul’ </a:t>
            </a:r>
            <a:r>
              <a:rPr lang="en-GB" sz="1600" dirty="0"/>
              <a:t>of the game? This can also form part of your Unique Selling Points.</a:t>
            </a:r>
          </a:p>
          <a:p>
            <a:pPr lvl="2"/>
            <a:r>
              <a:rPr lang="en-GB" sz="1800" b="1" dirty="0"/>
              <a:t>Target Platforms</a:t>
            </a:r>
            <a:endParaRPr lang="en-GB" sz="1800" dirty="0"/>
          </a:p>
          <a:p>
            <a:pPr lvl="3"/>
            <a:r>
              <a:rPr lang="en-GB" sz="1600" dirty="0"/>
              <a:t>The intended platforms you want to implement the game on.</a:t>
            </a:r>
          </a:p>
        </p:txBody>
      </p:sp>
    </p:spTree>
    <p:extLst>
      <p:ext uri="{BB962C8B-B14F-4D97-AF65-F5344CB8AC3E}">
        <p14:creationId xmlns:p14="http://schemas.microsoft.com/office/powerpoint/2010/main" val="48394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CBCE-F1D4-7CC0-C9CA-F176A085EF03}"/>
              </a:ext>
            </a:extLst>
          </p:cNvPr>
          <p:cNvSpPr>
            <a:spLocks noGrp="1"/>
          </p:cNvSpPr>
          <p:nvPr>
            <p:ph type="title"/>
          </p:nvPr>
        </p:nvSpPr>
        <p:spPr>
          <a:xfrm>
            <a:off x="174436" y="131216"/>
            <a:ext cx="9775371" cy="791308"/>
          </a:xfrm>
        </p:spPr>
        <p:txBody>
          <a:bodyPr>
            <a:normAutofit/>
          </a:bodyPr>
          <a:lstStyle/>
          <a:p>
            <a:r>
              <a:rPr lang="en-US" dirty="0"/>
              <a:t>Creating a Game Design Document</a:t>
            </a:r>
            <a:endParaRPr lang="en-GB" dirty="0"/>
          </a:p>
        </p:txBody>
      </p:sp>
      <p:sp>
        <p:nvSpPr>
          <p:cNvPr id="3" name="Content Placeholder 2">
            <a:extLst>
              <a:ext uri="{FF2B5EF4-FFF2-40B4-BE49-F238E27FC236}">
                <a16:creationId xmlns:a16="http://schemas.microsoft.com/office/drawing/2014/main" id="{B04D782C-2BEE-4162-7E33-DFD572274B5D}"/>
              </a:ext>
            </a:extLst>
          </p:cNvPr>
          <p:cNvSpPr>
            <a:spLocks noGrp="1"/>
          </p:cNvSpPr>
          <p:nvPr>
            <p:ph idx="1"/>
          </p:nvPr>
        </p:nvSpPr>
        <p:spPr>
          <a:xfrm>
            <a:off x="162686" y="1542853"/>
            <a:ext cx="11866628" cy="4409559"/>
          </a:xfrm>
        </p:spPr>
        <p:txBody>
          <a:bodyPr>
            <a:normAutofit/>
          </a:bodyPr>
          <a:lstStyle/>
          <a:p>
            <a:r>
              <a:rPr lang="en-US" b="1" dirty="0"/>
              <a:t>Some general thoughts and guidelines:</a:t>
            </a:r>
          </a:p>
          <a:p>
            <a:pPr marL="0" indent="0">
              <a:buNone/>
            </a:pPr>
            <a:endParaRPr lang="en-US" b="1" dirty="0"/>
          </a:p>
          <a:p>
            <a:pPr lvl="1"/>
            <a:r>
              <a:rPr lang="en-US" dirty="0"/>
              <a:t>If your Design document follows a clear structure, you can then use those details as a springboard for the Technical documentation, and the dev team can easily see what needs to be done…</a:t>
            </a:r>
          </a:p>
          <a:p>
            <a:pPr lvl="2"/>
            <a:r>
              <a:rPr lang="en-US" dirty="0"/>
              <a:t>Details about characters, in-game elements and </a:t>
            </a:r>
            <a:r>
              <a:rPr lang="en-US" dirty="0" err="1"/>
              <a:t>behaviours</a:t>
            </a:r>
            <a:r>
              <a:rPr lang="en-US" dirty="0"/>
              <a:t> can then map to the implementation/ coding details as well as data structures used in the TDD.</a:t>
            </a:r>
          </a:p>
          <a:p>
            <a:pPr lvl="2"/>
            <a:r>
              <a:rPr lang="en-US" dirty="0"/>
              <a:t>Character designs and abilities can serve as a guide for the artists and animators.</a:t>
            </a:r>
          </a:p>
          <a:p>
            <a:pPr lvl="2"/>
            <a:r>
              <a:rPr lang="en-US" dirty="0"/>
              <a:t>Maps and level design provide a basis for level creation and scripting.</a:t>
            </a:r>
          </a:p>
          <a:p>
            <a:pPr lvl="2"/>
            <a:r>
              <a:rPr lang="en-US" dirty="0"/>
              <a:t>Sound effects musical requirements serve as a guide for the composers/ sound engineers.</a:t>
            </a:r>
          </a:p>
          <a:p>
            <a:pPr lvl="2"/>
            <a:r>
              <a:rPr lang="en-US" dirty="0"/>
              <a:t>In-game features, flow/ progression, also provide a framework for QA and testing.</a:t>
            </a:r>
          </a:p>
          <a:p>
            <a:pPr lvl="2"/>
            <a:endParaRPr lang="en-US" dirty="0"/>
          </a:p>
          <a:p>
            <a:pPr lvl="1"/>
            <a:r>
              <a:rPr lang="en-US" b="1" dirty="0"/>
              <a:t>Hint</a:t>
            </a:r>
            <a:r>
              <a:rPr lang="en-US" dirty="0"/>
              <a:t>: Once you know what your Core Mechanics are, make a plan to prioritise and test them. How will you know they work the way you want/need them to?</a:t>
            </a:r>
          </a:p>
        </p:txBody>
      </p:sp>
      <p:grpSp>
        <p:nvGrpSpPr>
          <p:cNvPr id="28" name="Group 27">
            <a:extLst>
              <a:ext uri="{FF2B5EF4-FFF2-40B4-BE49-F238E27FC236}">
                <a16:creationId xmlns:a16="http://schemas.microsoft.com/office/drawing/2014/main" id="{3C1EEA4A-D61C-41B7-B5A5-603281856A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9" name="Group 28">
              <a:extLst>
                <a:ext uri="{FF2B5EF4-FFF2-40B4-BE49-F238E27FC236}">
                  <a16:creationId xmlns:a16="http://schemas.microsoft.com/office/drawing/2014/main" id="{CEE7B44E-93C7-4005-B553-A346414F06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1" name="Straight Connector 30">
                <a:extLst>
                  <a:ext uri="{FF2B5EF4-FFF2-40B4-BE49-F238E27FC236}">
                    <a16:creationId xmlns:a16="http://schemas.microsoft.com/office/drawing/2014/main" id="{501FA7B4-CF18-4913-8D2A-004CB24001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76332E-C1AA-4097-95CC-791D74F0A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903ABE95-391B-45DD-9DD1-D3DCDB99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388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CBCE-F1D4-7CC0-C9CA-F176A085EF03}"/>
              </a:ext>
            </a:extLst>
          </p:cNvPr>
          <p:cNvSpPr>
            <a:spLocks noGrp="1"/>
          </p:cNvSpPr>
          <p:nvPr>
            <p:ph type="title"/>
          </p:nvPr>
        </p:nvSpPr>
        <p:spPr>
          <a:xfrm>
            <a:off x="174436" y="131216"/>
            <a:ext cx="9775371" cy="791308"/>
          </a:xfrm>
        </p:spPr>
        <p:txBody>
          <a:bodyPr>
            <a:normAutofit/>
          </a:bodyPr>
          <a:lstStyle/>
          <a:p>
            <a:r>
              <a:rPr lang="en-US" dirty="0"/>
              <a:t>Creating a Game Design Document</a:t>
            </a:r>
            <a:endParaRPr lang="en-GB" dirty="0"/>
          </a:p>
        </p:txBody>
      </p:sp>
      <p:sp>
        <p:nvSpPr>
          <p:cNvPr id="3" name="Content Placeholder 2">
            <a:extLst>
              <a:ext uri="{FF2B5EF4-FFF2-40B4-BE49-F238E27FC236}">
                <a16:creationId xmlns:a16="http://schemas.microsoft.com/office/drawing/2014/main" id="{B04D782C-2BEE-4162-7E33-DFD572274B5D}"/>
              </a:ext>
            </a:extLst>
          </p:cNvPr>
          <p:cNvSpPr>
            <a:spLocks noGrp="1"/>
          </p:cNvSpPr>
          <p:nvPr>
            <p:ph idx="1"/>
          </p:nvPr>
        </p:nvSpPr>
        <p:spPr>
          <a:xfrm>
            <a:off x="174436" y="1117699"/>
            <a:ext cx="11866628" cy="1894184"/>
          </a:xfrm>
        </p:spPr>
        <p:txBody>
          <a:bodyPr>
            <a:normAutofit/>
          </a:bodyPr>
          <a:lstStyle/>
          <a:p>
            <a:r>
              <a:rPr lang="en-US" b="1" dirty="0"/>
              <a:t>Some general thoughts and guidelines:</a:t>
            </a:r>
          </a:p>
          <a:p>
            <a:pPr lvl="1"/>
            <a:r>
              <a:rPr lang="en-US" dirty="0"/>
              <a:t>It can facilitate the game development process if the stages of the design document are ‘concept aligned’. This means that the concept documentation (Pitch/ 1-Page, 10-Page) spells out the core pillars of the game. These pillars then map to the GDD as outlined above. In turn the GDD maps to the TDD and the production/ schedule documentation. All elements can be seen to map to those core pillars of the game. Producing a map of how your documentation aligns can be helpful to eliminate duplication and avoid ambiguity. </a:t>
            </a:r>
          </a:p>
        </p:txBody>
      </p:sp>
      <p:grpSp>
        <p:nvGrpSpPr>
          <p:cNvPr id="28" name="Group 27">
            <a:extLst>
              <a:ext uri="{FF2B5EF4-FFF2-40B4-BE49-F238E27FC236}">
                <a16:creationId xmlns:a16="http://schemas.microsoft.com/office/drawing/2014/main" id="{3C1EEA4A-D61C-41B7-B5A5-603281856A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9" name="Group 28">
              <a:extLst>
                <a:ext uri="{FF2B5EF4-FFF2-40B4-BE49-F238E27FC236}">
                  <a16:creationId xmlns:a16="http://schemas.microsoft.com/office/drawing/2014/main" id="{CEE7B44E-93C7-4005-B553-A346414F06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1" name="Straight Connector 30">
                <a:extLst>
                  <a:ext uri="{FF2B5EF4-FFF2-40B4-BE49-F238E27FC236}">
                    <a16:creationId xmlns:a16="http://schemas.microsoft.com/office/drawing/2014/main" id="{501FA7B4-CF18-4913-8D2A-004CB24001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76332E-C1AA-4097-95CC-791D74F0A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903ABE95-391B-45DD-9DD1-D3DCDB99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76B55FE7-EB25-2CDC-1928-A42C9307060D}"/>
              </a:ext>
            </a:extLst>
          </p:cNvPr>
          <p:cNvSpPr/>
          <p:nvPr/>
        </p:nvSpPr>
        <p:spPr>
          <a:xfrm>
            <a:off x="982822" y="4287084"/>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226495B6-96A5-6F0D-C6A4-02527C6A1184}"/>
              </a:ext>
            </a:extLst>
          </p:cNvPr>
          <p:cNvSpPr/>
          <p:nvPr/>
        </p:nvSpPr>
        <p:spPr>
          <a:xfrm>
            <a:off x="982821" y="4461256"/>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68809D-3A5A-7BC8-C2D8-B9D7153BF49A}"/>
              </a:ext>
            </a:extLst>
          </p:cNvPr>
          <p:cNvSpPr/>
          <p:nvPr/>
        </p:nvSpPr>
        <p:spPr>
          <a:xfrm>
            <a:off x="982820" y="4635428"/>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D088190-5C9A-B242-8838-EB8E408972F6}"/>
              </a:ext>
            </a:extLst>
          </p:cNvPr>
          <p:cNvSpPr/>
          <p:nvPr/>
        </p:nvSpPr>
        <p:spPr>
          <a:xfrm>
            <a:off x="982819" y="4809600"/>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4ECDC65-D916-0825-35B3-B7FEDEDA5C5C}"/>
              </a:ext>
            </a:extLst>
          </p:cNvPr>
          <p:cNvSpPr/>
          <p:nvPr/>
        </p:nvSpPr>
        <p:spPr>
          <a:xfrm>
            <a:off x="2804873" y="4113511"/>
            <a:ext cx="781072" cy="37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84A6BD1-CB49-645B-D93D-52427E25B9DA}"/>
              </a:ext>
            </a:extLst>
          </p:cNvPr>
          <p:cNvSpPr/>
          <p:nvPr/>
        </p:nvSpPr>
        <p:spPr>
          <a:xfrm>
            <a:off x="2804871" y="4488136"/>
            <a:ext cx="781072" cy="37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1799652-7BEB-C97D-467A-B545E0587AA2}"/>
              </a:ext>
            </a:extLst>
          </p:cNvPr>
          <p:cNvSpPr/>
          <p:nvPr/>
        </p:nvSpPr>
        <p:spPr>
          <a:xfrm>
            <a:off x="2804871" y="4862761"/>
            <a:ext cx="781072" cy="37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DED94B1-FB7D-3F31-54A6-ECC649754237}"/>
              </a:ext>
            </a:extLst>
          </p:cNvPr>
          <p:cNvSpPr/>
          <p:nvPr/>
        </p:nvSpPr>
        <p:spPr>
          <a:xfrm>
            <a:off x="4651699" y="3757549"/>
            <a:ext cx="1052946" cy="603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28CA183-BAD8-DA21-0258-00C428FA6537}"/>
              </a:ext>
            </a:extLst>
          </p:cNvPr>
          <p:cNvSpPr/>
          <p:nvPr/>
        </p:nvSpPr>
        <p:spPr>
          <a:xfrm>
            <a:off x="4651699" y="4360774"/>
            <a:ext cx="1052946" cy="603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5C8FE9E-10C0-ECA9-1C95-13AB7B1F3293}"/>
              </a:ext>
            </a:extLst>
          </p:cNvPr>
          <p:cNvSpPr/>
          <p:nvPr/>
        </p:nvSpPr>
        <p:spPr>
          <a:xfrm>
            <a:off x="4651697" y="4963999"/>
            <a:ext cx="1052946" cy="603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F04478A-5C41-C7B7-6D1C-837C29A718BD}"/>
              </a:ext>
            </a:extLst>
          </p:cNvPr>
          <p:cNvSpPr/>
          <p:nvPr/>
        </p:nvSpPr>
        <p:spPr>
          <a:xfrm>
            <a:off x="4651697" y="5567224"/>
            <a:ext cx="1052946" cy="603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314B54D-C073-FE2C-4BB7-96F9E1DEE90B}"/>
              </a:ext>
            </a:extLst>
          </p:cNvPr>
          <p:cNvSpPr/>
          <p:nvPr/>
        </p:nvSpPr>
        <p:spPr>
          <a:xfrm>
            <a:off x="7515852" y="3447515"/>
            <a:ext cx="781072" cy="37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D4E69B2-D0B0-B1D3-0188-93706C91DB52}"/>
              </a:ext>
            </a:extLst>
          </p:cNvPr>
          <p:cNvSpPr/>
          <p:nvPr/>
        </p:nvSpPr>
        <p:spPr>
          <a:xfrm>
            <a:off x="7515850" y="3822140"/>
            <a:ext cx="781072" cy="37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766935-0294-4C15-6C20-FEA8B500A23C}"/>
              </a:ext>
            </a:extLst>
          </p:cNvPr>
          <p:cNvSpPr/>
          <p:nvPr/>
        </p:nvSpPr>
        <p:spPr>
          <a:xfrm>
            <a:off x="7515850" y="4196765"/>
            <a:ext cx="781072" cy="37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2A5F034-B395-90AE-D404-6D20F4976967}"/>
              </a:ext>
            </a:extLst>
          </p:cNvPr>
          <p:cNvSpPr/>
          <p:nvPr/>
        </p:nvSpPr>
        <p:spPr>
          <a:xfrm>
            <a:off x="7515850" y="4571390"/>
            <a:ext cx="781072" cy="37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BBA2B09-6521-6B34-99FB-398AD7DC6189}"/>
              </a:ext>
            </a:extLst>
          </p:cNvPr>
          <p:cNvSpPr/>
          <p:nvPr/>
        </p:nvSpPr>
        <p:spPr>
          <a:xfrm>
            <a:off x="9455311" y="5189410"/>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E7BC4F5D-C711-06F3-6E6B-984B429AB0CA}"/>
              </a:ext>
            </a:extLst>
          </p:cNvPr>
          <p:cNvSpPr/>
          <p:nvPr/>
        </p:nvSpPr>
        <p:spPr>
          <a:xfrm>
            <a:off x="9455310" y="5363582"/>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AAB5519C-F043-A78A-06DA-27E9A6490C3A}"/>
              </a:ext>
            </a:extLst>
          </p:cNvPr>
          <p:cNvSpPr/>
          <p:nvPr/>
        </p:nvSpPr>
        <p:spPr>
          <a:xfrm>
            <a:off x="9455308" y="5711926"/>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F9A798B-B8D6-AB73-31CE-7B67EBD1CF24}"/>
              </a:ext>
            </a:extLst>
          </p:cNvPr>
          <p:cNvSpPr/>
          <p:nvPr/>
        </p:nvSpPr>
        <p:spPr>
          <a:xfrm>
            <a:off x="9455308" y="5886173"/>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4B7D4BA6-0985-92E2-F5A8-3FE39FE1A357}"/>
              </a:ext>
            </a:extLst>
          </p:cNvPr>
          <p:cNvSpPr/>
          <p:nvPr/>
        </p:nvSpPr>
        <p:spPr>
          <a:xfrm>
            <a:off x="9455307" y="6060345"/>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E3C67598-AE9A-E13F-298E-58DDADEF4A18}"/>
              </a:ext>
            </a:extLst>
          </p:cNvPr>
          <p:cNvSpPr/>
          <p:nvPr/>
        </p:nvSpPr>
        <p:spPr>
          <a:xfrm>
            <a:off x="9455306" y="6234517"/>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57BC6AB-E183-EF0A-A247-1C569F8FDFF0}"/>
              </a:ext>
            </a:extLst>
          </p:cNvPr>
          <p:cNvSpPr/>
          <p:nvPr/>
        </p:nvSpPr>
        <p:spPr>
          <a:xfrm>
            <a:off x="9455305" y="6408689"/>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70E0969B-CC65-77E1-DE0D-83A0FE5FA2C1}"/>
              </a:ext>
            </a:extLst>
          </p:cNvPr>
          <p:cNvSpPr txBox="1"/>
          <p:nvPr/>
        </p:nvSpPr>
        <p:spPr>
          <a:xfrm>
            <a:off x="4470653" y="3456351"/>
            <a:ext cx="1280681" cy="276999"/>
          </a:xfrm>
          <a:prstGeom prst="rect">
            <a:avLst/>
          </a:prstGeom>
          <a:noFill/>
        </p:spPr>
        <p:txBody>
          <a:bodyPr wrap="square" rtlCol="0">
            <a:spAutoFit/>
          </a:bodyPr>
          <a:lstStyle/>
          <a:p>
            <a:pPr algn="ctr"/>
            <a:r>
              <a:rPr lang="en-GB" sz="1200" dirty="0"/>
              <a:t>Game Design</a:t>
            </a:r>
          </a:p>
        </p:txBody>
      </p:sp>
      <p:sp>
        <p:nvSpPr>
          <p:cNvPr id="33" name="TextBox 32">
            <a:extLst>
              <a:ext uri="{FF2B5EF4-FFF2-40B4-BE49-F238E27FC236}">
                <a16:creationId xmlns:a16="http://schemas.microsoft.com/office/drawing/2014/main" id="{7BDA9835-1BE7-E178-DF75-45FA6B5E247F}"/>
              </a:ext>
            </a:extLst>
          </p:cNvPr>
          <p:cNvSpPr txBox="1"/>
          <p:nvPr/>
        </p:nvSpPr>
        <p:spPr>
          <a:xfrm>
            <a:off x="515687" y="3790456"/>
            <a:ext cx="1400647" cy="461665"/>
          </a:xfrm>
          <a:prstGeom prst="rect">
            <a:avLst/>
          </a:prstGeom>
          <a:noFill/>
        </p:spPr>
        <p:txBody>
          <a:bodyPr wrap="square" rtlCol="0">
            <a:spAutoFit/>
          </a:bodyPr>
          <a:lstStyle/>
          <a:p>
            <a:pPr algn="ctr"/>
            <a:r>
              <a:rPr lang="en-GB" sz="1200" dirty="0"/>
              <a:t>Concept / Pillars / USPs</a:t>
            </a:r>
          </a:p>
        </p:txBody>
      </p:sp>
      <p:sp>
        <p:nvSpPr>
          <p:cNvPr id="34" name="TextBox 33">
            <a:extLst>
              <a:ext uri="{FF2B5EF4-FFF2-40B4-BE49-F238E27FC236}">
                <a16:creationId xmlns:a16="http://schemas.microsoft.com/office/drawing/2014/main" id="{3F4B4E8A-6225-D4B4-BB48-35A09B592BFD}"/>
              </a:ext>
            </a:extLst>
          </p:cNvPr>
          <p:cNvSpPr txBox="1"/>
          <p:nvPr/>
        </p:nvSpPr>
        <p:spPr>
          <a:xfrm>
            <a:off x="2432168" y="3737473"/>
            <a:ext cx="1587616" cy="276999"/>
          </a:xfrm>
          <a:prstGeom prst="rect">
            <a:avLst/>
          </a:prstGeom>
          <a:noFill/>
        </p:spPr>
        <p:txBody>
          <a:bodyPr wrap="square" rtlCol="0">
            <a:spAutoFit/>
          </a:bodyPr>
          <a:lstStyle/>
          <a:p>
            <a:pPr algn="ctr"/>
            <a:r>
              <a:rPr lang="en-GB" sz="1200" dirty="0"/>
              <a:t>Gameplay / Flow</a:t>
            </a:r>
          </a:p>
        </p:txBody>
      </p:sp>
      <p:sp>
        <p:nvSpPr>
          <p:cNvPr id="35" name="TextBox 34">
            <a:extLst>
              <a:ext uri="{FF2B5EF4-FFF2-40B4-BE49-F238E27FC236}">
                <a16:creationId xmlns:a16="http://schemas.microsoft.com/office/drawing/2014/main" id="{4112087A-28B7-7AF4-BCE1-B9544752EA5F}"/>
              </a:ext>
            </a:extLst>
          </p:cNvPr>
          <p:cNvSpPr txBox="1"/>
          <p:nvPr/>
        </p:nvSpPr>
        <p:spPr>
          <a:xfrm>
            <a:off x="6632144" y="3113375"/>
            <a:ext cx="2529201" cy="276999"/>
          </a:xfrm>
          <a:prstGeom prst="rect">
            <a:avLst/>
          </a:prstGeom>
          <a:noFill/>
        </p:spPr>
        <p:txBody>
          <a:bodyPr wrap="square" rtlCol="0">
            <a:spAutoFit/>
          </a:bodyPr>
          <a:lstStyle/>
          <a:p>
            <a:pPr algn="ctr"/>
            <a:r>
              <a:rPr lang="en-GB" sz="1200" dirty="0"/>
              <a:t>Technical Specification</a:t>
            </a:r>
          </a:p>
        </p:txBody>
      </p:sp>
      <p:sp>
        <p:nvSpPr>
          <p:cNvPr id="36" name="TextBox 35">
            <a:extLst>
              <a:ext uri="{FF2B5EF4-FFF2-40B4-BE49-F238E27FC236}">
                <a16:creationId xmlns:a16="http://schemas.microsoft.com/office/drawing/2014/main" id="{A14D70FB-AAFA-D27D-9EF1-0F9B9F8ACCBF}"/>
              </a:ext>
            </a:extLst>
          </p:cNvPr>
          <p:cNvSpPr txBox="1"/>
          <p:nvPr/>
        </p:nvSpPr>
        <p:spPr>
          <a:xfrm>
            <a:off x="9223412" y="4665339"/>
            <a:ext cx="1121950" cy="461665"/>
          </a:xfrm>
          <a:prstGeom prst="rect">
            <a:avLst/>
          </a:prstGeom>
          <a:noFill/>
        </p:spPr>
        <p:txBody>
          <a:bodyPr wrap="square" rtlCol="0">
            <a:spAutoFit/>
          </a:bodyPr>
          <a:lstStyle/>
          <a:p>
            <a:pPr algn="ctr"/>
            <a:r>
              <a:rPr lang="en-GB" sz="1200" dirty="0"/>
              <a:t>Production Schedules</a:t>
            </a:r>
          </a:p>
        </p:txBody>
      </p:sp>
      <p:cxnSp>
        <p:nvCxnSpPr>
          <p:cNvPr id="37" name="Straight Arrow Connector 36">
            <a:extLst>
              <a:ext uri="{FF2B5EF4-FFF2-40B4-BE49-F238E27FC236}">
                <a16:creationId xmlns:a16="http://schemas.microsoft.com/office/drawing/2014/main" id="{BD20D7B5-3DCA-5C16-60A8-57BF82C665CF}"/>
              </a:ext>
            </a:extLst>
          </p:cNvPr>
          <p:cNvCxnSpPr>
            <a:stCxn id="4" idx="3"/>
            <a:endCxn id="8" idx="1"/>
          </p:cNvCxnSpPr>
          <p:nvPr/>
        </p:nvCxnSpPr>
        <p:spPr>
          <a:xfrm flipV="1">
            <a:off x="1640987" y="4300824"/>
            <a:ext cx="1163886" cy="73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BE0FAC-6C06-FD4D-CADB-74BD3BC160F6}"/>
              </a:ext>
            </a:extLst>
          </p:cNvPr>
          <p:cNvCxnSpPr>
            <a:stCxn id="5" idx="3"/>
            <a:endCxn id="9" idx="1"/>
          </p:cNvCxnSpPr>
          <p:nvPr/>
        </p:nvCxnSpPr>
        <p:spPr>
          <a:xfrm>
            <a:off x="1640986" y="4548342"/>
            <a:ext cx="1163885" cy="1271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D79BE86-3978-1091-0391-805EE268E196}"/>
              </a:ext>
            </a:extLst>
          </p:cNvPr>
          <p:cNvCxnSpPr>
            <a:stCxn id="6" idx="3"/>
            <a:endCxn id="9" idx="1"/>
          </p:cNvCxnSpPr>
          <p:nvPr/>
        </p:nvCxnSpPr>
        <p:spPr>
          <a:xfrm flipV="1">
            <a:off x="1640985" y="4675449"/>
            <a:ext cx="1163886" cy="470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EB934C6-6EE2-128C-0050-FD1C26913FB2}"/>
              </a:ext>
            </a:extLst>
          </p:cNvPr>
          <p:cNvCxnSpPr>
            <a:stCxn id="7" idx="3"/>
            <a:endCxn id="10" idx="1"/>
          </p:cNvCxnSpPr>
          <p:nvPr/>
        </p:nvCxnSpPr>
        <p:spPr>
          <a:xfrm>
            <a:off x="1640984" y="4896686"/>
            <a:ext cx="1163887" cy="1533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73D24AA-4328-06F3-2C6F-1137A690F7A0}"/>
              </a:ext>
            </a:extLst>
          </p:cNvPr>
          <p:cNvCxnSpPr>
            <a:stCxn id="8" idx="3"/>
            <a:endCxn id="11" idx="1"/>
          </p:cNvCxnSpPr>
          <p:nvPr/>
        </p:nvCxnSpPr>
        <p:spPr>
          <a:xfrm flipV="1">
            <a:off x="3585945" y="4059162"/>
            <a:ext cx="1065754" cy="2416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A1DD6BF-3E98-B8E8-1DCB-63D2CFAE665A}"/>
              </a:ext>
            </a:extLst>
          </p:cNvPr>
          <p:cNvCxnSpPr>
            <a:stCxn id="9" idx="3"/>
            <a:endCxn id="12" idx="1"/>
          </p:cNvCxnSpPr>
          <p:nvPr/>
        </p:nvCxnSpPr>
        <p:spPr>
          <a:xfrm flipV="1">
            <a:off x="3585943" y="4662387"/>
            <a:ext cx="1065756" cy="130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9F941EB-69CC-44A7-1D31-214702673702}"/>
              </a:ext>
            </a:extLst>
          </p:cNvPr>
          <p:cNvCxnSpPr>
            <a:stCxn id="10" idx="3"/>
            <a:endCxn id="14" idx="1"/>
          </p:cNvCxnSpPr>
          <p:nvPr/>
        </p:nvCxnSpPr>
        <p:spPr>
          <a:xfrm>
            <a:off x="3585943" y="5050074"/>
            <a:ext cx="1065754" cy="8187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85F96F0-4F36-A124-2EE4-670B903EFA84}"/>
              </a:ext>
            </a:extLst>
          </p:cNvPr>
          <p:cNvCxnSpPr>
            <a:stCxn id="8" idx="3"/>
            <a:endCxn id="12" idx="1"/>
          </p:cNvCxnSpPr>
          <p:nvPr/>
        </p:nvCxnSpPr>
        <p:spPr>
          <a:xfrm>
            <a:off x="3585945" y="4300824"/>
            <a:ext cx="1065754" cy="3615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775988C-F008-7EA3-C2E3-BF7772CC929D}"/>
              </a:ext>
            </a:extLst>
          </p:cNvPr>
          <p:cNvCxnSpPr>
            <a:stCxn id="10" idx="3"/>
            <a:endCxn id="12" idx="1"/>
          </p:cNvCxnSpPr>
          <p:nvPr/>
        </p:nvCxnSpPr>
        <p:spPr>
          <a:xfrm flipV="1">
            <a:off x="3585943" y="4662387"/>
            <a:ext cx="1065756" cy="3876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8ED7C5F-9F19-57A0-E555-D62FA8CF498A}"/>
              </a:ext>
            </a:extLst>
          </p:cNvPr>
          <p:cNvCxnSpPr>
            <a:stCxn id="10" idx="3"/>
            <a:endCxn id="13" idx="1"/>
          </p:cNvCxnSpPr>
          <p:nvPr/>
        </p:nvCxnSpPr>
        <p:spPr>
          <a:xfrm>
            <a:off x="3585943" y="5050074"/>
            <a:ext cx="1065754" cy="2155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6327640-AC73-38FB-9268-DB06A26823BF}"/>
              </a:ext>
            </a:extLst>
          </p:cNvPr>
          <p:cNvCxnSpPr>
            <a:stCxn id="11" idx="3"/>
            <a:endCxn id="15" idx="1"/>
          </p:cNvCxnSpPr>
          <p:nvPr/>
        </p:nvCxnSpPr>
        <p:spPr>
          <a:xfrm flipV="1">
            <a:off x="5704645" y="3634828"/>
            <a:ext cx="1811207" cy="4243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9019E4B-72C5-9F27-D3BA-30A0AEEF553D}"/>
              </a:ext>
            </a:extLst>
          </p:cNvPr>
          <p:cNvCxnSpPr>
            <a:stCxn id="12" idx="3"/>
            <a:endCxn id="16" idx="1"/>
          </p:cNvCxnSpPr>
          <p:nvPr/>
        </p:nvCxnSpPr>
        <p:spPr>
          <a:xfrm flipV="1">
            <a:off x="5704645" y="4009453"/>
            <a:ext cx="1811205" cy="6529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380E1A4-13F8-DF1B-599B-8E11A833B98A}"/>
              </a:ext>
            </a:extLst>
          </p:cNvPr>
          <p:cNvCxnSpPr>
            <a:stCxn id="13" idx="3"/>
            <a:endCxn id="17" idx="1"/>
          </p:cNvCxnSpPr>
          <p:nvPr/>
        </p:nvCxnSpPr>
        <p:spPr>
          <a:xfrm flipV="1">
            <a:off x="5704643" y="4384078"/>
            <a:ext cx="1811207" cy="8815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CDDC8B9-5EAC-2F5C-1517-E43E67716617}"/>
              </a:ext>
            </a:extLst>
          </p:cNvPr>
          <p:cNvCxnSpPr>
            <a:stCxn id="14" idx="3"/>
            <a:endCxn id="18" idx="1"/>
          </p:cNvCxnSpPr>
          <p:nvPr/>
        </p:nvCxnSpPr>
        <p:spPr>
          <a:xfrm flipV="1">
            <a:off x="5704643" y="4758703"/>
            <a:ext cx="1811207" cy="11101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C5EC7E-08ED-4BB6-0EFF-A6177B426358}"/>
              </a:ext>
            </a:extLst>
          </p:cNvPr>
          <p:cNvCxnSpPr>
            <a:stCxn id="15" idx="3"/>
            <a:endCxn id="19" idx="1"/>
          </p:cNvCxnSpPr>
          <p:nvPr/>
        </p:nvCxnSpPr>
        <p:spPr>
          <a:xfrm>
            <a:off x="8296924" y="3634828"/>
            <a:ext cx="1158387" cy="16416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0A32BF1-3EA0-AE1C-0F05-792ABB1D600E}"/>
              </a:ext>
            </a:extLst>
          </p:cNvPr>
          <p:cNvCxnSpPr>
            <a:stCxn id="16" idx="3"/>
            <a:endCxn id="20" idx="1"/>
          </p:cNvCxnSpPr>
          <p:nvPr/>
        </p:nvCxnSpPr>
        <p:spPr>
          <a:xfrm>
            <a:off x="8296922" y="4009453"/>
            <a:ext cx="1158388" cy="14412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73C025A-D9AB-1940-A674-F48B66F510E9}"/>
              </a:ext>
            </a:extLst>
          </p:cNvPr>
          <p:cNvCxnSpPr>
            <a:cxnSpLocks/>
            <a:stCxn id="17" idx="3"/>
            <a:endCxn id="61" idx="1"/>
          </p:cNvCxnSpPr>
          <p:nvPr/>
        </p:nvCxnSpPr>
        <p:spPr>
          <a:xfrm>
            <a:off x="8296922" y="4384078"/>
            <a:ext cx="1158387" cy="1240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8B83B35-C4DB-4CF9-A158-7AF278DBA3AC}"/>
              </a:ext>
            </a:extLst>
          </p:cNvPr>
          <p:cNvCxnSpPr>
            <a:stCxn id="18" idx="3"/>
            <a:endCxn id="21" idx="1"/>
          </p:cNvCxnSpPr>
          <p:nvPr/>
        </p:nvCxnSpPr>
        <p:spPr>
          <a:xfrm>
            <a:off x="8296922" y="4758703"/>
            <a:ext cx="1158386" cy="10403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AD8BE59-D100-9A2A-D651-CDB3186B2F60}"/>
              </a:ext>
            </a:extLst>
          </p:cNvPr>
          <p:cNvCxnSpPr>
            <a:stCxn id="11" idx="3"/>
            <a:endCxn id="22" idx="1"/>
          </p:cNvCxnSpPr>
          <p:nvPr/>
        </p:nvCxnSpPr>
        <p:spPr>
          <a:xfrm>
            <a:off x="5704645" y="4059162"/>
            <a:ext cx="3750663" cy="19140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6968974-21E5-89FF-9FF7-2458F6BB8420}"/>
              </a:ext>
            </a:extLst>
          </p:cNvPr>
          <p:cNvCxnSpPr>
            <a:cxnSpLocks/>
            <a:stCxn id="12" idx="3"/>
            <a:endCxn id="23" idx="1"/>
          </p:cNvCxnSpPr>
          <p:nvPr/>
        </p:nvCxnSpPr>
        <p:spPr>
          <a:xfrm>
            <a:off x="5704645" y="4662387"/>
            <a:ext cx="3750662" cy="14850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A01BD34-2B19-C954-1C61-A22A9992B9CA}"/>
              </a:ext>
            </a:extLst>
          </p:cNvPr>
          <p:cNvCxnSpPr>
            <a:stCxn id="13" idx="3"/>
            <a:endCxn id="24" idx="1"/>
          </p:cNvCxnSpPr>
          <p:nvPr/>
        </p:nvCxnSpPr>
        <p:spPr>
          <a:xfrm>
            <a:off x="5704643" y="5265612"/>
            <a:ext cx="3750663" cy="10559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7B9A1F9-896E-C8BB-8146-3D06E446CBBC}"/>
              </a:ext>
            </a:extLst>
          </p:cNvPr>
          <p:cNvCxnSpPr>
            <a:stCxn id="14" idx="3"/>
            <a:endCxn id="25" idx="1"/>
          </p:cNvCxnSpPr>
          <p:nvPr/>
        </p:nvCxnSpPr>
        <p:spPr>
          <a:xfrm>
            <a:off x="5704643" y="5868837"/>
            <a:ext cx="3750662" cy="6269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5DAD9E-8637-32D9-D6C9-349BA1EFE05B}"/>
              </a:ext>
            </a:extLst>
          </p:cNvPr>
          <p:cNvCxnSpPr>
            <a:cxnSpLocks/>
            <a:stCxn id="9" idx="3"/>
            <a:endCxn id="13" idx="1"/>
          </p:cNvCxnSpPr>
          <p:nvPr/>
        </p:nvCxnSpPr>
        <p:spPr>
          <a:xfrm>
            <a:off x="3585943" y="4675449"/>
            <a:ext cx="1065754" cy="5901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0BB0112-36A7-9463-2315-F9A0D354FEC3}"/>
              </a:ext>
            </a:extLst>
          </p:cNvPr>
          <p:cNvCxnSpPr>
            <a:cxnSpLocks/>
            <a:stCxn id="5" idx="3"/>
            <a:endCxn id="10" idx="1"/>
          </p:cNvCxnSpPr>
          <p:nvPr/>
        </p:nvCxnSpPr>
        <p:spPr>
          <a:xfrm>
            <a:off x="1640986" y="4548342"/>
            <a:ext cx="1163885" cy="5017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502A599-24CE-F365-BDE5-B1F9EF73B067}"/>
              </a:ext>
            </a:extLst>
          </p:cNvPr>
          <p:cNvSpPr/>
          <p:nvPr/>
        </p:nvSpPr>
        <p:spPr>
          <a:xfrm>
            <a:off x="9455309" y="5537754"/>
            <a:ext cx="658165" cy="17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40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5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5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5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6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p:bldP spid="33" grpId="0"/>
      <p:bldP spid="34" grpId="0"/>
      <p:bldP spid="35" grpId="0"/>
      <p:bldP spid="36" grpId="0"/>
      <p:bldP spid="6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CBCE-F1D4-7CC0-C9CA-F176A085EF03}"/>
              </a:ext>
            </a:extLst>
          </p:cNvPr>
          <p:cNvSpPr>
            <a:spLocks noGrp="1"/>
          </p:cNvSpPr>
          <p:nvPr>
            <p:ph type="title"/>
          </p:nvPr>
        </p:nvSpPr>
        <p:spPr>
          <a:xfrm>
            <a:off x="174436" y="131216"/>
            <a:ext cx="9775371" cy="791308"/>
          </a:xfrm>
        </p:spPr>
        <p:txBody>
          <a:bodyPr>
            <a:normAutofit/>
          </a:bodyPr>
          <a:lstStyle/>
          <a:p>
            <a:r>
              <a:rPr lang="en-US" dirty="0"/>
              <a:t>Creating a Game Design Document</a:t>
            </a:r>
            <a:endParaRPr lang="en-GB" dirty="0"/>
          </a:p>
        </p:txBody>
      </p:sp>
      <p:sp>
        <p:nvSpPr>
          <p:cNvPr id="3" name="Content Placeholder 2">
            <a:extLst>
              <a:ext uri="{FF2B5EF4-FFF2-40B4-BE49-F238E27FC236}">
                <a16:creationId xmlns:a16="http://schemas.microsoft.com/office/drawing/2014/main" id="{B04D782C-2BEE-4162-7E33-DFD572274B5D}"/>
              </a:ext>
            </a:extLst>
          </p:cNvPr>
          <p:cNvSpPr>
            <a:spLocks noGrp="1"/>
          </p:cNvSpPr>
          <p:nvPr>
            <p:ph idx="1"/>
          </p:nvPr>
        </p:nvSpPr>
        <p:spPr>
          <a:xfrm>
            <a:off x="162686" y="1053741"/>
            <a:ext cx="11866628" cy="2287336"/>
          </a:xfrm>
        </p:spPr>
        <p:txBody>
          <a:bodyPr>
            <a:normAutofit/>
          </a:bodyPr>
          <a:lstStyle/>
          <a:p>
            <a:r>
              <a:rPr lang="en-US" b="1" dirty="0"/>
              <a:t>Some general thoughts and guidelines:</a:t>
            </a:r>
          </a:p>
          <a:p>
            <a:pPr marL="0" indent="0">
              <a:buNone/>
            </a:pPr>
            <a:endParaRPr lang="en-US" b="1" dirty="0"/>
          </a:p>
          <a:p>
            <a:pPr lvl="1"/>
            <a:r>
              <a:rPr lang="en-US" dirty="0"/>
              <a:t>Leave room to </a:t>
            </a:r>
            <a:r>
              <a:rPr lang="en-US" dirty="0" err="1"/>
              <a:t>manoeuvre</a:t>
            </a:r>
            <a:r>
              <a:rPr lang="en-US" dirty="0"/>
              <a:t>. The design is open to, and liable to, change through regular team meetings.</a:t>
            </a:r>
          </a:p>
          <a:p>
            <a:pPr lvl="1"/>
            <a:r>
              <a:rPr lang="en-US" dirty="0"/>
              <a:t>It may change during development.</a:t>
            </a:r>
          </a:p>
          <a:p>
            <a:pPr lvl="1"/>
            <a:r>
              <a:rPr lang="en-US" b="1" dirty="0"/>
              <a:t>All changes must be reflected through the documentation!</a:t>
            </a:r>
            <a:r>
              <a:rPr lang="en-US" dirty="0"/>
              <a:t> Communication within the team is crucial here. When you meet, take notes. Appoint someone to take minutes of the meeting to keep track of what was discussed and who was present.</a:t>
            </a:r>
          </a:p>
        </p:txBody>
      </p:sp>
      <p:grpSp>
        <p:nvGrpSpPr>
          <p:cNvPr id="28" name="Group 27">
            <a:extLst>
              <a:ext uri="{FF2B5EF4-FFF2-40B4-BE49-F238E27FC236}">
                <a16:creationId xmlns:a16="http://schemas.microsoft.com/office/drawing/2014/main" id="{3C1EEA4A-D61C-41B7-B5A5-603281856A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9" name="Group 28">
              <a:extLst>
                <a:ext uri="{FF2B5EF4-FFF2-40B4-BE49-F238E27FC236}">
                  <a16:creationId xmlns:a16="http://schemas.microsoft.com/office/drawing/2014/main" id="{CEE7B44E-93C7-4005-B553-A346414F06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1" name="Straight Connector 30">
                <a:extLst>
                  <a:ext uri="{FF2B5EF4-FFF2-40B4-BE49-F238E27FC236}">
                    <a16:creationId xmlns:a16="http://schemas.microsoft.com/office/drawing/2014/main" id="{501FA7B4-CF18-4913-8D2A-004CB24001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76332E-C1AA-4097-95CC-791D74F0A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903ABE95-391B-45DD-9DD1-D3DCDB99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a:extLst>
              <a:ext uri="{FF2B5EF4-FFF2-40B4-BE49-F238E27FC236}">
                <a16:creationId xmlns:a16="http://schemas.microsoft.com/office/drawing/2014/main" id="{85E8A756-3844-DFAA-B02D-FA85C15E708C}"/>
              </a:ext>
            </a:extLst>
          </p:cNvPr>
          <p:cNvSpPr/>
          <p:nvPr/>
        </p:nvSpPr>
        <p:spPr>
          <a:xfrm>
            <a:off x="2080536" y="3516924"/>
            <a:ext cx="2529630" cy="103578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Development/ Prototyping</a:t>
            </a:r>
          </a:p>
        </p:txBody>
      </p:sp>
      <p:sp>
        <p:nvSpPr>
          <p:cNvPr id="5" name="Oval 4">
            <a:extLst>
              <a:ext uri="{FF2B5EF4-FFF2-40B4-BE49-F238E27FC236}">
                <a16:creationId xmlns:a16="http://schemas.microsoft.com/office/drawing/2014/main" id="{6EFCD883-6CE7-F64E-B3F6-F24A8C9436F1}"/>
              </a:ext>
            </a:extLst>
          </p:cNvPr>
          <p:cNvSpPr/>
          <p:nvPr/>
        </p:nvSpPr>
        <p:spPr>
          <a:xfrm>
            <a:off x="4511662" y="4253627"/>
            <a:ext cx="1737471" cy="711164"/>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Testing</a:t>
            </a:r>
          </a:p>
        </p:txBody>
      </p:sp>
      <p:sp>
        <p:nvSpPr>
          <p:cNvPr id="6" name="Oval 5">
            <a:extLst>
              <a:ext uri="{FF2B5EF4-FFF2-40B4-BE49-F238E27FC236}">
                <a16:creationId xmlns:a16="http://schemas.microsoft.com/office/drawing/2014/main" id="{A8C34D6A-F030-D68D-2710-19253E94BD0D}"/>
              </a:ext>
            </a:extLst>
          </p:cNvPr>
          <p:cNvSpPr/>
          <p:nvPr/>
        </p:nvSpPr>
        <p:spPr>
          <a:xfrm>
            <a:off x="3306852" y="4972663"/>
            <a:ext cx="1737471" cy="711164"/>
          </a:xfrm>
          <a:prstGeom prst="ellipse">
            <a:avLst/>
          </a:prstGeom>
          <a:solidFill>
            <a:schemeClr val="bg1"/>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Review / Design </a:t>
            </a:r>
            <a:r>
              <a:rPr lang="en-GB" sz="1200" b="1" dirty="0" err="1">
                <a:solidFill>
                  <a:schemeClr val="tx1"/>
                </a:solidFill>
              </a:rPr>
              <a:t>Eval</a:t>
            </a:r>
            <a:endParaRPr lang="en-GB" sz="1200" b="1" dirty="0">
              <a:solidFill>
                <a:schemeClr val="tx1"/>
              </a:solidFill>
            </a:endParaRPr>
          </a:p>
        </p:txBody>
      </p:sp>
      <p:cxnSp>
        <p:nvCxnSpPr>
          <p:cNvPr id="7" name="Connector: Curved 6">
            <a:extLst>
              <a:ext uri="{FF2B5EF4-FFF2-40B4-BE49-F238E27FC236}">
                <a16:creationId xmlns:a16="http://schemas.microsoft.com/office/drawing/2014/main" id="{338AE3FE-1E9E-24B1-DA4F-7029EC820CD6}"/>
              </a:ext>
            </a:extLst>
          </p:cNvPr>
          <p:cNvCxnSpPr>
            <a:cxnSpLocks/>
            <a:stCxn id="4" idx="6"/>
            <a:endCxn id="5" idx="7"/>
          </p:cNvCxnSpPr>
          <p:nvPr/>
        </p:nvCxnSpPr>
        <p:spPr>
          <a:xfrm>
            <a:off x="4610166" y="4034815"/>
            <a:ext cx="1384520" cy="32296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0F52721B-747C-991B-A658-A6434CB654CF}"/>
              </a:ext>
            </a:extLst>
          </p:cNvPr>
          <p:cNvCxnSpPr>
            <a:cxnSpLocks/>
            <a:stCxn id="5" idx="5"/>
            <a:endCxn id="6" idx="6"/>
          </p:cNvCxnSpPr>
          <p:nvPr/>
        </p:nvCxnSpPr>
        <p:spPr>
          <a:xfrm rot="5400000">
            <a:off x="5285704" y="4619263"/>
            <a:ext cx="467602" cy="95036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021458A7-55BD-6B65-64ED-19A123DD3B37}"/>
              </a:ext>
            </a:extLst>
          </p:cNvPr>
          <p:cNvCxnSpPr>
            <a:cxnSpLocks/>
            <a:stCxn id="6" idx="2"/>
            <a:endCxn id="4" idx="3"/>
          </p:cNvCxnSpPr>
          <p:nvPr/>
        </p:nvCxnSpPr>
        <p:spPr>
          <a:xfrm rot="10800000">
            <a:off x="2450992" y="4401019"/>
            <a:ext cx="855860" cy="9272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0E7947-8BB3-FAEC-A675-4724B74790DF}"/>
              </a:ext>
            </a:extLst>
          </p:cNvPr>
          <p:cNvSpPr txBox="1"/>
          <p:nvPr/>
        </p:nvSpPr>
        <p:spPr>
          <a:xfrm>
            <a:off x="6690702" y="4349902"/>
            <a:ext cx="3322258" cy="2308324"/>
          </a:xfrm>
          <a:prstGeom prst="rect">
            <a:avLst/>
          </a:prstGeom>
          <a:noFill/>
          <a:ln>
            <a:solidFill>
              <a:schemeClr val="tx1"/>
            </a:solidFill>
          </a:ln>
        </p:spPr>
        <p:txBody>
          <a:bodyPr wrap="square" rtlCol="0">
            <a:spAutoFit/>
          </a:bodyPr>
          <a:lstStyle/>
          <a:p>
            <a:r>
              <a:rPr lang="en-GB" sz="1200" dirty="0"/>
              <a:t>Changes get fed-back through the technical specification documentation.</a:t>
            </a:r>
          </a:p>
          <a:p>
            <a:endParaRPr lang="en-GB" sz="1200" dirty="0"/>
          </a:p>
          <a:p>
            <a:r>
              <a:rPr lang="en-GB" sz="1200" dirty="0"/>
              <a:t>This in turn can feed back to the game design document, which in turn can result in revised schedules.</a:t>
            </a:r>
          </a:p>
          <a:p>
            <a:endParaRPr lang="en-GB" sz="1200" dirty="0"/>
          </a:p>
          <a:p>
            <a:r>
              <a:rPr lang="en-GB" sz="1200" dirty="0"/>
              <a:t>More critical changes often require the concept be re-written so new schedules can be derived and approved.</a:t>
            </a:r>
          </a:p>
        </p:txBody>
      </p:sp>
      <p:cxnSp>
        <p:nvCxnSpPr>
          <p:cNvPr id="11" name="Straight Arrow Connector 10">
            <a:extLst>
              <a:ext uri="{FF2B5EF4-FFF2-40B4-BE49-F238E27FC236}">
                <a16:creationId xmlns:a16="http://schemas.microsoft.com/office/drawing/2014/main" id="{5E4850C7-DAE6-2A0C-7EAF-F90C1692D034}"/>
              </a:ext>
            </a:extLst>
          </p:cNvPr>
          <p:cNvCxnSpPr>
            <a:cxnSpLocks/>
            <a:stCxn id="6" idx="5"/>
          </p:cNvCxnSpPr>
          <p:nvPr/>
        </p:nvCxnSpPr>
        <p:spPr>
          <a:xfrm>
            <a:off x="4789876" y="5579679"/>
            <a:ext cx="1902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427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0BAE45-336E-448C-8AC4-423A91F5D399}"/>
              </a:ext>
            </a:extLst>
          </p:cNvPr>
          <p:cNvSpPr txBox="1"/>
          <p:nvPr/>
        </p:nvSpPr>
        <p:spPr>
          <a:xfrm>
            <a:off x="2911366" y="283779"/>
            <a:ext cx="6369269" cy="584775"/>
          </a:xfrm>
          <a:prstGeom prst="rect">
            <a:avLst/>
          </a:prstGeom>
          <a:noFill/>
        </p:spPr>
        <p:txBody>
          <a:bodyPr wrap="square" rtlCol="0">
            <a:spAutoFit/>
          </a:bodyPr>
          <a:lstStyle/>
          <a:p>
            <a:pPr algn="ctr"/>
            <a:r>
              <a:rPr lang="en-GB" sz="3200" b="1" dirty="0">
                <a:solidFill>
                  <a:srgbClr val="002060"/>
                </a:solidFill>
              </a:rPr>
              <a:t>References / Resources</a:t>
            </a:r>
          </a:p>
        </p:txBody>
      </p:sp>
      <p:sp>
        <p:nvSpPr>
          <p:cNvPr id="3" name="TextBox 2">
            <a:extLst>
              <a:ext uri="{FF2B5EF4-FFF2-40B4-BE49-F238E27FC236}">
                <a16:creationId xmlns:a16="http://schemas.microsoft.com/office/drawing/2014/main" id="{B6992AC4-05BA-4B50-B1F5-3CB1686AD2FE}"/>
              </a:ext>
            </a:extLst>
          </p:cNvPr>
          <p:cNvSpPr txBox="1"/>
          <p:nvPr/>
        </p:nvSpPr>
        <p:spPr>
          <a:xfrm>
            <a:off x="716986" y="1084719"/>
            <a:ext cx="11237670" cy="3785652"/>
          </a:xfrm>
          <a:prstGeom prst="rect">
            <a:avLst/>
          </a:prstGeom>
          <a:noFill/>
        </p:spPr>
        <p:txBody>
          <a:bodyPr wrap="square" rtlCol="0">
            <a:spAutoFit/>
          </a:bodyPr>
          <a:lstStyle/>
          <a:p>
            <a:r>
              <a:rPr lang="en-GB" sz="1600" dirty="0"/>
              <a:t>• Developing a Game Design Document</a:t>
            </a:r>
          </a:p>
          <a:p>
            <a:r>
              <a:rPr lang="en-GB" sz="1600" dirty="0">
                <a:hlinkClick r:id="rId2"/>
              </a:rPr>
              <a:t>https://www.gamasutra.com/view/feature/131632/creating_a_great_design_document.php</a:t>
            </a:r>
            <a:endParaRPr lang="en-GB" sz="1600" dirty="0"/>
          </a:p>
          <a:p>
            <a:endParaRPr lang="en-GB" sz="1600" dirty="0"/>
          </a:p>
          <a:p>
            <a:r>
              <a:rPr lang="en-GB" sz="1600" dirty="0"/>
              <a:t>• The anatomy of a game design document – Part 1</a:t>
            </a:r>
          </a:p>
          <a:p>
            <a:r>
              <a:rPr lang="en-GB" sz="1600" dirty="0">
                <a:hlinkClick r:id="rId3"/>
              </a:rPr>
              <a:t>https://www.gamasutra.com/view/feature/131791/the_anatomy_of_a_design_document_.php</a:t>
            </a:r>
            <a:endParaRPr lang="en-GB" sz="1600" dirty="0"/>
          </a:p>
          <a:p>
            <a:endParaRPr lang="en-GB" sz="1600" dirty="0"/>
          </a:p>
          <a:p>
            <a:r>
              <a:rPr lang="en-GB" sz="1600" dirty="0"/>
              <a:t>• The anatomy of a game design document – Part 2</a:t>
            </a:r>
          </a:p>
          <a:p>
            <a:r>
              <a:rPr lang="en-GB" sz="1600" dirty="0">
                <a:hlinkClick r:id="rId4"/>
              </a:rPr>
              <a:t>https://www.gamasutra.com/view/feature/131818/the_anatomy_of_a_design_document_.php</a:t>
            </a:r>
            <a:endParaRPr lang="en-GB" sz="1600" dirty="0"/>
          </a:p>
          <a:p>
            <a:endParaRPr lang="en-GB" sz="1600" dirty="0"/>
          </a:p>
          <a:p>
            <a:r>
              <a:rPr lang="en-GB" sz="1600" dirty="0"/>
              <a:t>• From Games to Change (Psychological viewpoint of Serious Games)</a:t>
            </a:r>
          </a:p>
          <a:p>
            <a:r>
              <a:rPr lang="en-GB" sz="1600" dirty="0">
                <a:hlinkClick r:id="rId5"/>
              </a:rPr>
              <a:t>https://www.slideshare.net/MavisDixon/from-games-to-change-full-indie-presentation-aug-9-2014</a:t>
            </a:r>
            <a:endParaRPr lang="en-GB" sz="1600" dirty="0"/>
          </a:p>
          <a:p>
            <a:endParaRPr lang="en-GB" sz="1600" dirty="0"/>
          </a:p>
          <a:p>
            <a:r>
              <a:rPr lang="en-GB" sz="1600" dirty="0"/>
              <a:t>• The Psychology of Flow (also see </a:t>
            </a:r>
            <a:r>
              <a:rPr lang="en-GB" sz="1600" dirty="0">
                <a:hlinkClick r:id="rId6"/>
              </a:rPr>
              <a:t>Mihaly Csikszentmihalyi</a:t>
            </a:r>
            <a:r>
              <a:rPr lang="en-GB" dirty="0"/>
              <a:t> </a:t>
            </a:r>
            <a:r>
              <a:rPr lang="en-GB" sz="1600" dirty="0"/>
              <a:t>)</a:t>
            </a:r>
          </a:p>
          <a:p>
            <a:r>
              <a:rPr lang="en-GB" sz="1600" dirty="0">
                <a:hlinkClick r:id="rId7"/>
              </a:rPr>
              <a:t>https://en.m.wikipedia.org/wiki/Flow_(psychology)</a:t>
            </a:r>
            <a:endParaRPr lang="en-GB" sz="1600" dirty="0"/>
          </a:p>
          <a:p>
            <a:endParaRPr lang="en-GB" sz="1600" dirty="0"/>
          </a:p>
        </p:txBody>
      </p:sp>
    </p:spTree>
    <p:extLst>
      <p:ext uri="{BB962C8B-B14F-4D97-AF65-F5344CB8AC3E}">
        <p14:creationId xmlns:p14="http://schemas.microsoft.com/office/powerpoint/2010/main" val="3415140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2EE5-9E1E-E59D-54C6-13EB5B8172EC}"/>
              </a:ext>
            </a:extLst>
          </p:cNvPr>
          <p:cNvSpPr>
            <a:spLocks noGrp="1"/>
          </p:cNvSpPr>
          <p:nvPr>
            <p:ph type="title"/>
          </p:nvPr>
        </p:nvSpPr>
        <p:spPr>
          <a:xfrm>
            <a:off x="1223596" y="67834"/>
            <a:ext cx="9493249" cy="795460"/>
          </a:xfrm>
        </p:spPr>
        <p:txBody>
          <a:bodyPr/>
          <a:lstStyle/>
          <a:p>
            <a:r>
              <a:rPr lang="en-GB" dirty="0"/>
              <a:t>Organisation of the Development Team</a:t>
            </a:r>
          </a:p>
        </p:txBody>
      </p:sp>
      <p:sp>
        <p:nvSpPr>
          <p:cNvPr id="4" name="Rectangle: Rounded Corners 3">
            <a:extLst>
              <a:ext uri="{FF2B5EF4-FFF2-40B4-BE49-F238E27FC236}">
                <a16:creationId xmlns:a16="http://schemas.microsoft.com/office/drawing/2014/main" id="{30392618-379B-D254-C742-7B723F0E2774}"/>
              </a:ext>
            </a:extLst>
          </p:cNvPr>
          <p:cNvSpPr/>
          <p:nvPr/>
        </p:nvSpPr>
        <p:spPr>
          <a:xfrm>
            <a:off x="3324380" y="1023909"/>
            <a:ext cx="4868392" cy="1545421"/>
          </a:xfrm>
          <a:prstGeom prst="roundRect">
            <a:avLst>
              <a:gd name="adj" fmla="val 12036"/>
            </a:avLst>
          </a:prstGeom>
          <a:solidFill>
            <a:schemeClr val="accent6">
              <a:lumMod val="60000"/>
              <a:lumOff val="40000"/>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b="1" dirty="0">
                <a:solidFill>
                  <a:schemeClr val="tx1"/>
                </a:solidFill>
              </a:rPr>
              <a:t>Senior Management</a:t>
            </a:r>
          </a:p>
          <a:p>
            <a:r>
              <a:rPr lang="en-GB" sz="1200" b="1" dirty="0">
                <a:solidFill>
                  <a:schemeClr val="tx1"/>
                </a:solidFill>
              </a:rPr>
              <a:t>(</a:t>
            </a:r>
            <a:r>
              <a:rPr lang="en-GB" sz="1200" b="1" i="1" dirty="0">
                <a:solidFill>
                  <a:schemeClr val="tx1"/>
                </a:solidFill>
              </a:rPr>
              <a:t>Strategy / Development</a:t>
            </a:r>
            <a:r>
              <a:rPr lang="en-GB" sz="1200" b="1" dirty="0">
                <a:solidFill>
                  <a:schemeClr val="tx1"/>
                </a:solidFill>
              </a:rPr>
              <a:t>)</a:t>
            </a:r>
          </a:p>
        </p:txBody>
      </p:sp>
      <p:sp>
        <p:nvSpPr>
          <p:cNvPr id="5" name="Rectangle: Rounded Corners 4">
            <a:extLst>
              <a:ext uri="{FF2B5EF4-FFF2-40B4-BE49-F238E27FC236}">
                <a16:creationId xmlns:a16="http://schemas.microsoft.com/office/drawing/2014/main" id="{8A083A86-CC69-8442-05A1-74E138D6F6FE}"/>
              </a:ext>
            </a:extLst>
          </p:cNvPr>
          <p:cNvSpPr/>
          <p:nvPr/>
        </p:nvSpPr>
        <p:spPr>
          <a:xfrm>
            <a:off x="8756658" y="2701902"/>
            <a:ext cx="3221845" cy="3173688"/>
          </a:xfrm>
          <a:prstGeom prst="roundRect">
            <a:avLst>
              <a:gd name="adj" fmla="val 5507"/>
            </a:avLst>
          </a:prstGeom>
          <a:solidFill>
            <a:schemeClr val="accent2">
              <a:lumMod val="60000"/>
              <a:lumOff val="40000"/>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b="1" dirty="0">
                <a:solidFill>
                  <a:schemeClr val="tx1"/>
                </a:solidFill>
              </a:rPr>
              <a:t>Support</a:t>
            </a:r>
          </a:p>
        </p:txBody>
      </p:sp>
      <p:sp>
        <p:nvSpPr>
          <p:cNvPr id="6" name="Rectangle: Rounded Corners 5">
            <a:extLst>
              <a:ext uri="{FF2B5EF4-FFF2-40B4-BE49-F238E27FC236}">
                <a16:creationId xmlns:a16="http://schemas.microsoft.com/office/drawing/2014/main" id="{40DE65C5-8891-C6F6-74A7-46DB4316304E}"/>
              </a:ext>
            </a:extLst>
          </p:cNvPr>
          <p:cNvSpPr/>
          <p:nvPr/>
        </p:nvSpPr>
        <p:spPr>
          <a:xfrm>
            <a:off x="115732" y="2701901"/>
            <a:ext cx="8484042" cy="3991555"/>
          </a:xfrm>
          <a:prstGeom prst="roundRect">
            <a:avLst>
              <a:gd name="adj" fmla="val 6707"/>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b="1" dirty="0">
                <a:solidFill>
                  <a:schemeClr val="tx1"/>
                </a:solidFill>
              </a:rPr>
              <a:t>Project-Level Team</a:t>
            </a:r>
          </a:p>
        </p:txBody>
      </p:sp>
      <p:sp>
        <p:nvSpPr>
          <p:cNvPr id="7" name="Rectangle 6">
            <a:extLst>
              <a:ext uri="{FF2B5EF4-FFF2-40B4-BE49-F238E27FC236}">
                <a16:creationId xmlns:a16="http://schemas.microsoft.com/office/drawing/2014/main" id="{D0BCF00B-41F6-5A78-85E0-CBC3490415C2}"/>
              </a:ext>
            </a:extLst>
          </p:cNvPr>
          <p:cNvSpPr/>
          <p:nvPr/>
        </p:nvSpPr>
        <p:spPr>
          <a:xfrm>
            <a:off x="5670577" y="1093561"/>
            <a:ext cx="1272988" cy="394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Managing Director</a:t>
            </a:r>
          </a:p>
        </p:txBody>
      </p:sp>
      <p:sp>
        <p:nvSpPr>
          <p:cNvPr id="8" name="Rectangle 7">
            <a:extLst>
              <a:ext uri="{FF2B5EF4-FFF2-40B4-BE49-F238E27FC236}">
                <a16:creationId xmlns:a16="http://schemas.microsoft.com/office/drawing/2014/main" id="{3AA44EFC-F559-BA37-0F77-A41E5CECD3C9}"/>
              </a:ext>
            </a:extLst>
          </p:cNvPr>
          <p:cNvSpPr/>
          <p:nvPr/>
        </p:nvSpPr>
        <p:spPr>
          <a:xfrm>
            <a:off x="4242373" y="1948290"/>
            <a:ext cx="1272988" cy="394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Technical Director</a:t>
            </a:r>
          </a:p>
        </p:txBody>
      </p:sp>
      <p:sp>
        <p:nvSpPr>
          <p:cNvPr id="9" name="Rectangle 8">
            <a:extLst>
              <a:ext uri="{FF2B5EF4-FFF2-40B4-BE49-F238E27FC236}">
                <a16:creationId xmlns:a16="http://schemas.microsoft.com/office/drawing/2014/main" id="{FBC30899-9D90-3E6D-DEC5-6F16360DC3E7}"/>
              </a:ext>
            </a:extLst>
          </p:cNvPr>
          <p:cNvSpPr/>
          <p:nvPr/>
        </p:nvSpPr>
        <p:spPr>
          <a:xfrm>
            <a:off x="6241504" y="1948290"/>
            <a:ext cx="1272988" cy="394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Art Director</a:t>
            </a:r>
          </a:p>
        </p:txBody>
      </p:sp>
      <p:sp>
        <p:nvSpPr>
          <p:cNvPr id="10" name="Rectangle 9">
            <a:extLst>
              <a:ext uri="{FF2B5EF4-FFF2-40B4-BE49-F238E27FC236}">
                <a16:creationId xmlns:a16="http://schemas.microsoft.com/office/drawing/2014/main" id="{CE28BBF7-7851-84A2-13DC-6F2336913DA7}"/>
              </a:ext>
            </a:extLst>
          </p:cNvPr>
          <p:cNvSpPr/>
          <p:nvPr/>
        </p:nvSpPr>
        <p:spPr>
          <a:xfrm>
            <a:off x="3840456" y="1613061"/>
            <a:ext cx="3913093" cy="85219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b="1" dirty="0">
                <a:solidFill>
                  <a:schemeClr val="tx1"/>
                </a:solidFill>
              </a:rPr>
              <a:t>Director of Development</a:t>
            </a:r>
          </a:p>
        </p:txBody>
      </p:sp>
      <p:sp>
        <p:nvSpPr>
          <p:cNvPr id="11" name="Rectangle 10">
            <a:extLst>
              <a:ext uri="{FF2B5EF4-FFF2-40B4-BE49-F238E27FC236}">
                <a16:creationId xmlns:a16="http://schemas.microsoft.com/office/drawing/2014/main" id="{22A3F68C-D161-B0DA-8707-B5EEE8DB0AF1}"/>
              </a:ext>
            </a:extLst>
          </p:cNvPr>
          <p:cNvSpPr/>
          <p:nvPr/>
        </p:nvSpPr>
        <p:spPr>
          <a:xfrm>
            <a:off x="346352" y="3552413"/>
            <a:ext cx="1434359" cy="394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Lead (Senior) Programmer</a:t>
            </a:r>
          </a:p>
        </p:txBody>
      </p:sp>
      <p:sp>
        <p:nvSpPr>
          <p:cNvPr id="12" name="Rectangle 11">
            <a:extLst>
              <a:ext uri="{FF2B5EF4-FFF2-40B4-BE49-F238E27FC236}">
                <a16:creationId xmlns:a16="http://schemas.microsoft.com/office/drawing/2014/main" id="{1C7AB8E4-AAEF-F928-118A-66F5723A030F}"/>
              </a:ext>
            </a:extLst>
          </p:cNvPr>
          <p:cNvSpPr/>
          <p:nvPr/>
        </p:nvSpPr>
        <p:spPr>
          <a:xfrm>
            <a:off x="6124105" y="3556896"/>
            <a:ext cx="1272988" cy="394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Creative Lead</a:t>
            </a:r>
          </a:p>
        </p:txBody>
      </p:sp>
      <p:sp>
        <p:nvSpPr>
          <p:cNvPr id="13" name="Rectangle 12">
            <a:extLst>
              <a:ext uri="{FF2B5EF4-FFF2-40B4-BE49-F238E27FC236}">
                <a16:creationId xmlns:a16="http://schemas.microsoft.com/office/drawing/2014/main" id="{6297DC07-976C-93CE-BE7A-136F5CFD88CD}"/>
              </a:ext>
            </a:extLst>
          </p:cNvPr>
          <p:cNvSpPr/>
          <p:nvPr/>
        </p:nvSpPr>
        <p:spPr>
          <a:xfrm>
            <a:off x="3494462" y="3546901"/>
            <a:ext cx="1395504" cy="394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Lead (Senior) Designer</a:t>
            </a:r>
          </a:p>
        </p:txBody>
      </p:sp>
      <p:sp>
        <p:nvSpPr>
          <p:cNvPr id="14" name="Rectangle 13">
            <a:extLst>
              <a:ext uri="{FF2B5EF4-FFF2-40B4-BE49-F238E27FC236}">
                <a16:creationId xmlns:a16="http://schemas.microsoft.com/office/drawing/2014/main" id="{00FC5FBB-7090-6E51-6762-FF1A729341BB}"/>
              </a:ext>
            </a:extLst>
          </p:cNvPr>
          <p:cNvSpPr/>
          <p:nvPr/>
        </p:nvSpPr>
        <p:spPr>
          <a:xfrm>
            <a:off x="346353" y="3095912"/>
            <a:ext cx="8028643" cy="394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Project Director / Lead</a:t>
            </a:r>
          </a:p>
        </p:txBody>
      </p:sp>
      <p:sp>
        <p:nvSpPr>
          <p:cNvPr id="15" name="Rectangle 14">
            <a:extLst>
              <a:ext uri="{FF2B5EF4-FFF2-40B4-BE49-F238E27FC236}">
                <a16:creationId xmlns:a16="http://schemas.microsoft.com/office/drawing/2014/main" id="{6D28C388-AA02-CCCF-DABA-A501533925E7}"/>
              </a:ext>
            </a:extLst>
          </p:cNvPr>
          <p:cNvSpPr/>
          <p:nvPr/>
        </p:nvSpPr>
        <p:spPr>
          <a:xfrm>
            <a:off x="1257766" y="4078343"/>
            <a:ext cx="1395504" cy="4523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Engine Programmers</a:t>
            </a:r>
          </a:p>
        </p:txBody>
      </p:sp>
      <p:sp>
        <p:nvSpPr>
          <p:cNvPr id="16" name="Rectangle 15">
            <a:extLst>
              <a:ext uri="{FF2B5EF4-FFF2-40B4-BE49-F238E27FC236}">
                <a16:creationId xmlns:a16="http://schemas.microsoft.com/office/drawing/2014/main" id="{23565177-A7D5-0A5B-341A-2E07745CD29F}"/>
              </a:ext>
            </a:extLst>
          </p:cNvPr>
          <p:cNvSpPr/>
          <p:nvPr/>
        </p:nvSpPr>
        <p:spPr>
          <a:xfrm>
            <a:off x="1257766" y="5566672"/>
            <a:ext cx="1498622" cy="3089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tx1"/>
                </a:solidFill>
              </a:rPr>
              <a:t>Tools / Middleware Programmers</a:t>
            </a:r>
          </a:p>
        </p:txBody>
      </p:sp>
      <p:sp>
        <p:nvSpPr>
          <p:cNvPr id="17" name="Rectangle 16">
            <a:extLst>
              <a:ext uri="{FF2B5EF4-FFF2-40B4-BE49-F238E27FC236}">
                <a16:creationId xmlns:a16="http://schemas.microsoft.com/office/drawing/2014/main" id="{595D3791-8E44-AD1B-585E-FD41905ABF7A}"/>
              </a:ext>
            </a:extLst>
          </p:cNvPr>
          <p:cNvSpPr/>
          <p:nvPr/>
        </p:nvSpPr>
        <p:spPr>
          <a:xfrm>
            <a:off x="1257766" y="5909166"/>
            <a:ext cx="1498622" cy="385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Gameplay Programmers</a:t>
            </a:r>
          </a:p>
        </p:txBody>
      </p:sp>
      <p:sp>
        <p:nvSpPr>
          <p:cNvPr id="18" name="Rectangle 17">
            <a:extLst>
              <a:ext uri="{FF2B5EF4-FFF2-40B4-BE49-F238E27FC236}">
                <a16:creationId xmlns:a16="http://schemas.microsoft.com/office/drawing/2014/main" id="{A12CC2E8-0FD3-3262-9764-D57EB74CFCE9}"/>
              </a:ext>
            </a:extLst>
          </p:cNvPr>
          <p:cNvSpPr/>
          <p:nvPr/>
        </p:nvSpPr>
        <p:spPr>
          <a:xfrm>
            <a:off x="2221474" y="4567057"/>
            <a:ext cx="1395504" cy="2689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AI Programmers</a:t>
            </a:r>
          </a:p>
        </p:txBody>
      </p:sp>
      <p:sp>
        <p:nvSpPr>
          <p:cNvPr id="19" name="Rectangle 18">
            <a:extLst>
              <a:ext uri="{FF2B5EF4-FFF2-40B4-BE49-F238E27FC236}">
                <a16:creationId xmlns:a16="http://schemas.microsoft.com/office/drawing/2014/main" id="{C94AF7AD-D548-07F7-F592-12150F40EB07}"/>
              </a:ext>
            </a:extLst>
          </p:cNvPr>
          <p:cNvSpPr/>
          <p:nvPr/>
        </p:nvSpPr>
        <p:spPr>
          <a:xfrm>
            <a:off x="2221474" y="4834619"/>
            <a:ext cx="1395504" cy="4176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Physics Programmers</a:t>
            </a:r>
          </a:p>
        </p:txBody>
      </p:sp>
      <p:sp>
        <p:nvSpPr>
          <p:cNvPr id="20" name="Rectangle 19">
            <a:extLst>
              <a:ext uri="{FF2B5EF4-FFF2-40B4-BE49-F238E27FC236}">
                <a16:creationId xmlns:a16="http://schemas.microsoft.com/office/drawing/2014/main" id="{A56572F9-DBE3-47D9-E965-5C5AC5DB4883}"/>
              </a:ext>
            </a:extLst>
          </p:cNvPr>
          <p:cNvSpPr/>
          <p:nvPr/>
        </p:nvSpPr>
        <p:spPr>
          <a:xfrm>
            <a:off x="2221475" y="6343268"/>
            <a:ext cx="1453710" cy="280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Engine Scripting</a:t>
            </a:r>
          </a:p>
        </p:txBody>
      </p:sp>
      <p:sp>
        <p:nvSpPr>
          <p:cNvPr id="21" name="Rectangle 20">
            <a:extLst>
              <a:ext uri="{FF2B5EF4-FFF2-40B4-BE49-F238E27FC236}">
                <a16:creationId xmlns:a16="http://schemas.microsoft.com/office/drawing/2014/main" id="{366986A7-05B2-D519-0B40-BA16C6DAFB1B}"/>
              </a:ext>
            </a:extLst>
          </p:cNvPr>
          <p:cNvSpPr/>
          <p:nvPr/>
        </p:nvSpPr>
        <p:spPr>
          <a:xfrm>
            <a:off x="2221474" y="5241818"/>
            <a:ext cx="1395504" cy="2689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GPU Programmers</a:t>
            </a:r>
          </a:p>
        </p:txBody>
      </p:sp>
      <p:cxnSp>
        <p:nvCxnSpPr>
          <p:cNvPr id="22" name="Connector: Elbow 21">
            <a:extLst>
              <a:ext uri="{FF2B5EF4-FFF2-40B4-BE49-F238E27FC236}">
                <a16:creationId xmlns:a16="http://schemas.microsoft.com/office/drawing/2014/main" id="{A3EF1C63-C348-85AA-258F-BAF4088C528A}"/>
              </a:ext>
            </a:extLst>
          </p:cNvPr>
          <p:cNvCxnSpPr>
            <a:cxnSpLocks/>
            <a:endCxn id="17" idx="1"/>
          </p:cNvCxnSpPr>
          <p:nvPr/>
        </p:nvCxnSpPr>
        <p:spPr>
          <a:xfrm rot="16200000" flipH="1">
            <a:off x="50254" y="4894178"/>
            <a:ext cx="2140104" cy="2749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1CFA464-03C8-79A8-FB98-8CD98C94C77B}"/>
              </a:ext>
            </a:extLst>
          </p:cNvPr>
          <p:cNvCxnSpPr>
            <a:cxnSpLocks/>
            <a:stCxn id="15" idx="2"/>
            <a:endCxn id="21" idx="1"/>
          </p:cNvCxnSpPr>
          <p:nvPr/>
        </p:nvCxnSpPr>
        <p:spPr>
          <a:xfrm rot="16200000" flipH="1">
            <a:off x="1665692" y="4820523"/>
            <a:ext cx="845609" cy="2659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7D19EB9D-73C1-9DB8-2D57-2D34CCCF2F0B}"/>
              </a:ext>
            </a:extLst>
          </p:cNvPr>
          <p:cNvCxnSpPr>
            <a:cxnSpLocks/>
            <a:stCxn id="17" idx="2"/>
            <a:endCxn id="20" idx="1"/>
          </p:cNvCxnSpPr>
          <p:nvPr/>
        </p:nvCxnSpPr>
        <p:spPr>
          <a:xfrm rot="16200000" flipH="1">
            <a:off x="2019513" y="6281778"/>
            <a:ext cx="189527" cy="2143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AFF7141-637F-2507-7E77-4264185EBD4C}"/>
              </a:ext>
            </a:extLst>
          </p:cNvPr>
          <p:cNvSpPr/>
          <p:nvPr/>
        </p:nvSpPr>
        <p:spPr>
          <a:xfrm>
            <a:off x="4410355" y="4121294"/>
            <a:ext cx="1395504" cy="354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Designers</a:t>
            </a:r>
          </a:p>
        </p:txBody>
      </p:sp>
      <p:sp>
        <p:nvSpPr>
          <p:cNvPr id="26" name="Rectangle 25">
            <a:extLst>
              <a:ext uri="{FF2B5EF4-FFF2-40B4-BE49-F238E27FC236}">
                <a16:creationId xmlns:a16="http://schemas.microsoft.com/office/drawing/2014/main" id="{22AEE733-9947-3370-2DA3-BD8427BF4D4E}"/>
              </a:ext>
            </a:extLst>
          </p:cNvPr>
          <p:cNvSpPr/>
          <p:nvPr/>
        </p:nvSpPr>
        <p:spPr>
          <a:xfrm>
            <a:off x="6979492" y="4080382"/>
            <a:ext cx="1395504" cy="2510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Concept Artists</a:t>
            </a:r>
          </a:p>
        </p:txBody>
      </p:sp>
      <p:sp>
        <p:nvSpPr>
          <p:cNvPr id="27" name="Rectangle 26">
            <a:extLst>
              <a:ext uri="{FF2B5EF4-FFF2-40B4-BE49-F238E27FC236}">
                <a16:creationId xmlns:a16="http://schemas.microsoft.com/office/drawing/2014/main" id="{DD26F041-6D9E-2BAA-FD02-AA4B19E3A05A}"/>
              </a:ext>
            </a:extLst>
          </p:cNvPr>
          <p:cNvSpPr/>
          <p:nvPr/>
        </p:nvSpPr>
        <p:spPr>
          <a:xfrm>
            <a:off x="6979492" y="4380227"/>
            <a:ext cx="1395504" cy="2510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Texture Artists</a:t>
            </a:r>
          </a:p>
        </p:txBody>
      </p:sp>
      <p:sp>
        <p:nvSpPr>
          <p:cNvPr id="28" name="Rectangle 27">
            <a:extLst>
              <a:ext uri="{FF2B5EF4-FFF2-40B4-BE49-F238E27FC236}">
                <a16:creationId xmlns:a16="http://schemas.microsoft.com/office/drawing/2014/main" id="{13B04EFA-5768-B2C2-CBD1-4196BE35E9A7}"/>
              </a:ext>
            </a:extLst>
          </p:cNvPr>
          <p:cNvSpPr/>
          <p:nvPr/>
        </p:nvSpPr>
        <p:spPr>
          <a:xfrm>
            <a:off x="6979492" y="4683432"/>
            <a:ext cx="1395504" cy="2510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2D Artists</a:t>
            </a:r>
          </a:p>
        </p:txBody>
      </p:sp>
      <p:sp>
        <p:nvSpPr>
          <p:cNvPr id="29" name="Rectangle 28">
            <a:extLst>
              <a:ext uri="{FF2B5EF4-FFF2-40B4-BE49-F238E27FC236}">
                <a16:creationId xmlns:a16="http://schemas.microsoft.com/office/drawing/2014/main" id="{1353B3DE-A2DA-C71A-801C-5240F8FCA692}"/>
              </a:ext>
            </a:extLst>
          </p:cNvPr>
          <p:cNvSpPr/>
          <p:nvPr/>
        </p:nvSpPr>
        <p:spPr>
          <a:xfrm>
            <a:off x="6979492" y="4986700"/>
            <a:ext cx="1395504" cy="2510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3D Modellers</a:t>
            </a:r>
          </a:p>
        </p:txBody>
      </p:sp>
      <p:cxnSp>
        <p:nvCxnSpPr>
          <p:cNvPr id="30" name="Connector: Elbow 29">
            <a:extLst>
              <a:ext uri="{FF2B5EF4-FFF2-40B4-BE49-F238E27FC236}">
                <a16:creationId xmlns:a16="http://schemas.microsoft.com/office/drawing/2014/main" id="{E4B08048-F1D1-305C-C4B8-BA03B10B5B87}"/>
              </a:ext>
            </a:extLst>
          </p:cNvPr>
          <p:cNvCxnSpPr>
            <a:cxnSpLocks/>
            <a:stCxn id="12" idx="2"/>
            <a:endCxn id="26" idx="1"/>
          </p:cNvCxnSpPr>
          <p:nvPr/>
        </p:nvCxnSpPr>
        <p:spPr>
          <a:xfrm rot="16200000" flipH="1">
            <a:off x="6742772" y="3969169"/>
            <a:ext cx="254547" cy="2188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FC3F7E8-D165-00D5-2234-41F3E75E9209}"/>
              </a:ext>
            </a:extLst>
          </p:cNvPr>
          <p:cNvCxnSpPr>
            <a:cxnSpLocks/>
            <a:stCxn id="12" idx="2"/>
            <a:endCxn id="27" idx="1"/>
          </p:cNvCxnSpPr>
          <p:nvPr/>
        </p:nvCxnSpPr>
        <p:spPr>
          <a:xfrm rot="16200000" flipH="1">
            <a:off x="6592849" y="4119092"/>
            <a:ext cx="554392" cy="2188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3EC0487-615E-BAB7-F737-EC1B353BF375}"/>
              </a:ext>
            </a:extLst>
          </p:cNvPr>
          <p:cNvCxnSpPr>
            <a:cxnSpLocks/>
            <a:stCxn id="12" idx="2"/>
            <a:endCxn id="28" idx="1"/>
          </p:cNvCxnSpPr>
          <p:nvPr/>
        </p:nvCxnSpPr>
        <p:spPr>
          <a:xfrm rot="16200000" flipH="1">
            <a:off x="6441247" y="4270694"/>
            <a:ext cx="857597" cy="2188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E55C8F7-98DF-CC43-1CE5-B94167D26C34}"/>
              </a:ext>
            </a:extLst>
          </p:cNvPr>
          <p:cNvSpPr/>
          <p:nvPr/>
        </p:nvSpPr>
        <p:spPr>
          <a:xfrm>
            <a:off x="6979146" y="5285882"/>
            <a:ext cx="1395504" cy="2510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Animators</a:t>
            </a:r>
          </a:p>
        </p:txBody>
      </p:sp>
      <p:sp>
        <p:nvSpPr>
          <p:cNvPr id="34" name="Rectangle 33">
            <a:extLst>
              <a:ext uri="{FF2B5EF4-FFF2-40B4-BE49-F238E27FC236}">
                <a16:creationId xmlns:a16="http://schemas.microsoft.com/office/drawing/2014/main" id="{15483964-FB68-8406-B9D6-1440276DF776}"/>
              </a:ext>
            </a:extLst>
          </p:cNvPr>
          <p:cNvSpPr/>
          <p:nvPr/>
        </p:nvSpPr>
        <p:spPr>
          <a:xfrm>
            <a:off x="9469509" y="3431587"/>
            <a:ext cx="2258666" cy="394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QA and Testing</a:t>
            </a:r>
          </a:p>
        </p:txBody>
      </p:sp>
      <p:sp>
        <p:nvSpPr>
          <p:cNvPr id="35" name="Rectangle 34">
            <a:extLst>
              <a:ext uri="{FF2B5EF4-FFF2-40B4-BE49-F238E27FC236}">
                <a16:creationId xmlns:a16="http://schemas.microsoft.com/office/drawing/2014/main" id="{0988A052-8E81-D486-1C8F-56500C210D13}"/>
              </a:ext>
            </a:extLst>
          </p:cNvPr>
          <p:cNvSpPr/>
          <p:nvPr/>
        </p:nvSpPr>
        <p:spPr>
          <a:xfrm>
            <a:off x="9469509" y="3961586"/>
            <a:ext cx="2258666" cy="394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Marketing</a:t>
            </a:r>
          </a:p>
        </p:txBody>
      </p:sp>
      <p:sp>
        <p:nvSpPr>
          <p:cNvPr id="36" name="Rectangle 35">
            <a:extLst>
              <a:ext uri="{FF2B5EF4-FFF2-40B4-BE49-F238E27FC236}">
                <a16:creationId xmlns:a16="http://schemas.microsoft.com/office/drawing/2014/main" id="{2A37F90C-2A89-F9B5-8E1F-5E77B68B02AF}"/>
              </a:ext>
            </a:extLst>
          </p:cNvPr>
          <p:cNvSpPr/>
          <p:nvPr/>
        </p:nvSpPr>
        <p:spPr>
          <a:xfrm>
            <a:off x="9469509" y="4488474"/>
            <a:ext cx="2258666" cy="394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Legal</a:t>
            </a:r>
          </a:p>
        </p:txBody>
      </p:sp>
      <p:sp>
        <p:nvSpPr>
          <p:cNvPr id="37" name="Rectangle 36">
            <a:extLst>
              <a:ext uri="{FF2B5EF4-FFF2-40B4-BE49-F238E27FC236}">
                <a16:creationId xmlns:a16="http://schemas.microsoft.com/office/drawing/2014/main" id="{6BF893D3-8192-3815-B4C7-1168EDBA8AB3}"/>
              </a:ext>
            </a:extLst>
          </p:cNvPr>
          <p:cNvSpPr/>
          <p:nvPr/>
        </p:nvSpPr>
        <p:spPr>
          <a:xfrm>
            <a:off x="9469509" y="5016300"/>
            <a:ext cx="2258666" cy="3944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Sub-contracting</a:t>
            </a:r>
          </a:p>
        </p:txBody>
      </p:sp>
      <p:sp>
        <p:nvSpPr>
          <p:cNvPr id="38" name="Rectangle: Rounded Corners 37">
            <a:extLst>
              <a:ext uri="{FF2B5EF4-FFF2-40B4-BE49-F238E27FC236}">
                <a16:creationId xmlns:a16="http://schemas.microsoft.com/office/drawing/2014/main" id="{9CA214BE-DA82-B50C-6154-6C5C5825913C}"/>
              </a:ext>
            </a:extLst>
          </p:cNvPr>
          <p:cNvSpPr/>
          <p:nvPr/>
        </p:nvSpPr>
        <p:spPr>
          <a:xfrm>
            <a:off x="9292032" y="1474519"/>
            <a:ext cx="2245310" cy="740641"/>
          </a:xfrm>
          <a:prstGeom prst="roundRect">
            <a:avLst>
              <a:gd name="adj" fmla="val 12036"/>
            </a:avLst>
          </a:prstGeom>
          <a:solidFill>
            <a:schemeClr val="bg2">
              <a:lumMod val="50000"/>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rPr>
              <a:t>Publisher</a:t>
            </a:r>
          </a:p>
        </p:txBody>
      </p:sp>
      <p:sp>
        <p:nvSpPr>
          <p:cNvPr id="39" name="Arrow: Left-Right 38">
            <a:extLst>
              <a:ext uri="{FF2B5EF4-FFF2-40B4-BE49-F238E27FC236}">
                <a16:creationId xmlns:a16="http://schemas.microsoft.com/office/drawing/2014/main" id="{1C750001-69D8-DB06-BDE5-4372E31AAF35}"/>
              </a:ext>
            </a:extLst>
          </p:cNvPr>
          <p:cNvSpPr/>
          <p:nvPr/>
        </p:nvSpPr>
        <p:spPr>
          <a:xfrm>
            <a:off x="8207029" y="1716321"/>
            <a:ext cx="1099260" cy="253600"/>
          </a:xfrm>
          <a:prstGeom prst="lef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3D3F6236-CDB9-FBEA-8232-517F615C2ACC}"/>
              </a:ext>
            </a:extLst>
          </p:cNvPr>
          <p:cNvSpPr/>
          <p:nvPr/>
        </p:nvSpPr>
        <p:spPr>
          <a:xfrm>
            <a:off x="6979492" y="5694023"/>
            <a:ext cx="1395504" cy="200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Sound Engineers</a:t>
            </a:r>
          </a:p>
        </p:txBody>
      </p:sp>
      <p:sp>
        <p:nvSpPr>
          <p:cNvPr id="41" name="Rectangle 40">
            <a:extLst>
              <a:ext uri="{FF2B5EF4-FFF2-40B4-BE49-F238E27FC236}">
                <a16:creationId xmlns:a16="http://schemas.microsoft.com/office/drawing/2014/main" id="{38AA21EB-10D3-4EBC-90A4-8418222A1F68}"/>
              </a:ext>
            </a:extLst>
          </p:cNvPr>
          <p:cNvSpPr/>
          <p:nvPr/>
        </p:nvSpPr>
        <p:spPr>
          <a:xfrm>
            <a:off x="6979492" y="5935876"/>
            <a:ext cx="1395504" cy="200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Composers</a:t>
            </a:r>
          </a:p>
        </p:txBody>
      </p:sp>
      <p:cxnSp>
        <p:nvCxnSpPr>
          <p:cNvPr id="42" name="Connector: Elbow 41">
            <a:extLst>
              <a:ext uri="{FF2B5EF4-FFF2-40B4-BE49-F238E27FC236}">
                <a16:creationId xmlns:a16="http://schemas.microsoft.com/office/drawing/2014/main" id="{7775C733-A0FD-B6A3-CA16-8920CC1AD56A}"/>
              </a:ext>
            </a:extLst>
          </p:cNvPr>
          <p:cNvCxnSpPr>
            <a:stCxn id="12" idx="2"/>
            <a:endCxn id="41" idx="1"/>
          </p:cNvCxnSpPr>
          <p:nvPr/>
        </p:nvCxnSpPr>
        <p:spPr>
          <a:xfrm rot="16200000" flipH="1">
            <a:off x="5827741" y="4884200"/>
            <a:ext cx="2084609" cy="2188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BDA1D93-A6BC-D3F8-4363-752E9D2982C9}"/>
              </a:ext>
            </a:extLst>
          </p:cNvPr>
          <p:cNvSpPr/>
          <p:nvPr/>
        </p:nvSpPr>
        <p:spPr>
          <a:xfrm>
            <a:off x="4410355" y="4593945"/>
            <a:ext cx="1395504" cy="354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Level designers</a:t>
            </a:r>
          </a:p>
        </p:txBody>
      </p:sp>
      <p:cxnSp>
        <p:nvCxnSpPr>
          <p:cNvPr id="44" name="Connector: Elbow 43">
            <a:extLst>
              <a:ext uri="{FF2B5EF4-FFF2-40B4-BE49-F238E27FC236}">
                <a16:creationId xmlns:a16="http://schemas.microsoft.com/office/drawing/2014/main" id="{A2F748BE-874D-93C5-C81C-BEBAF6047246}"/>
              </a:ext>
            </a:extLst>
          </p:cNvPr>
          <p:cNvCxnSpPr>
            <a:cxnSpLocks/>
            <a:stCxn id="13" idx="2"/>
            <a:endCxn id="43" idx="1"/>
          </p:cNvCxnSpPr>
          <p:nvPr/>
        </p:nvCxnSpPr>
        <p:spPr>
          <a:xfrm rot="16200000" flipH="1">
            <a:off x="3886332" y="4247229"/>
            <a:ext cx="829904" cy="2181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72B15724-2BB3-22B8-B31E-D917D0478778}"/>
              </a:ext>
            </a:extLst>
          </p:cNvPr>
          <p:cNvCxnSpPr>
            <a:cxnSpLocks/>
          </p:cNvCxnSpPr>
          <p:nvPr/>
        </p:nvCxnSpPr>
        <p:spPr>
          <a:xfrm rot="16200000" flipH="1">
            <a:off x="6289613" y="4422328"/>
            <a:ext cx="1160865" cy="2188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1996107F-D204-C614-5859-85D929E05BEC}"/>
              </a:ext>
            </a:extLst>
          </p:cNvPr>
          <p:cNvCxnSpPr>
            <a:cxnSpLocks/>
          </p:cNvCxnSpPr>
          <p:nvPr/>
        </p:nvCxnSpPr>
        <p:spPr>
          <a:xfrm rot="16200000" flipH="1">
            <a:off x="6139849" y="4572092"/>
            <a:ext cx="1460047" cy="2185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42CA6E-831C-D7A8-D393-F7652EB7AFFF}"/>
              </a:ext>
            </a:extLst>
          </p:cNvPr>
          <p:cNvCxnSpPr/>
          <p:nvPr/>
        </p:nvCxnSpPr>
        <p:spPr>
          <a:xfrm rot="16200000" flipH="1">
            <a:off x="5948667" y="4763274"/>
            <a:ext cx="1842756" cy="2188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FFF25E9F-7F4D-3F01-6DF2-A0E90F1F84EA}"/>
              </a:ext>
            </a:extLst>
          </p:cNvPr>
          <p:cNvCxnSpPr>
            <a:cxnSpLocks/>
          </p:cNvCxnSpPr>
          <p:nvPr/>
        </p:nvCxnSpPr>
        <p:spPr>
          <a:xfrm rot="16200000" flipH="1">
            <a:off x="240533" y="4703897"/>
            <a:ext cx="1759543" cy="274919"/>
          </a:xfrm>
          <a:prstGeom prst="bentConnector3">
            <a:avLst>
              <a:gd name="adj1" fmla="val 999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36CB6F5D-2A50-62FC-A78E-517D8D8BC6A4}"/>
              </a:ext>
            </a:extLst>
          </p:cNvPr>
          <p:cNvCxnSpPr>
            <a:cxnSpLocks/>
          </p:cNvCxnSpPr>
          <p:nvPr/>
        </p:nvCxnSpPr>
        <p:spPr>
          <a:xfrm rot="16200000" flipH="1">
            <a:off x="2003072" y="4483143"/>
            <a:ext cx="170848" cy="2659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D0E9F89-6A39-41D5-620B-A849CF7A4EFD}"/>
              </a:ext>
            </a:extLst>
          </p:cNvPr>
          <p:cNvCxnSpPr>
            <a:cxnSpLocks/>
          </p:cNvCxnSpPr>
          <p:nvPr/>
        </p:nvCxnSpPr>
        <p:spPr>
          <a:xfrm rot="16200000" flipH="1">
            <a:off x="1832129" y="4654086"/>
            <a:ext cx="512735" cy="2659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1D1CF93-4A25-B626-DB83-9B5F224AF116}"/>
              </a:ext>
            </a:extLst>
          </p:cNvPr>
          <p:cNvCxnSpPr>
            <a:cxnSpLocks/>
            <a:stCxn id="13" idx="2"/>
          </p:cNvCxnSpPr>
          <p:nvPr/>
        </p:nvCxnSpPr>
        <p:spPr>
          <a:xfrm rot="16200000" flipH="1">
            <a:off x="4122658" y="4010904"/>
            <a:ext cx="357252" cy="218140"/>
          </a:xfrm>
          <a:prstGeom prst="bentConnector3">
            <a:avLst>
              <a:gd name="adj1" fmla="val 10045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90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53"/>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5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5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6" grpId="0" animBg="1"/>
      <p:bldP spid="27" grpId="0" animBg="1"/>
      <p:bldP spid="28" grpId="0" animBg="1"/>
      <p:bldP spid="29" grpId="0" animBg="1"/>
      <p:bldP spid="33" grpId="0" animBg="1"/>
      <p:bldP spid="34" grpId="0" animBg="1"/>
      <p:bldP spid="35" grpId="0" animBg="1"/>
      <p:bldP spid="36" grpId="0" animBg="1"/>
      <p:bldP spid="37" grpId="0" animBg="1"/>
      <p:bldP spid="38" grpId="0" animBg="1"/>
      <p:bldP spid="39" grpId="0" animBg="1"/>
      <p:bldP spid="40" grpId="0" animBg="1"/>
      <p:bldP spid="41"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p:cNvSpPr>
            <a:spLocks noGrp="1"/>
          </p:cNvSpPr>
          <p:nvPr>
            <p:ph type="title"/>
          </p:nvPr>
        </p:nvSpPr>
        <p:spPr>
          <a:xfrm>
            <a:off x="5411931" y="452718"/>
            <a:ext cx="4638903" cy="1400530"/>
          </a:xfrm>
        </p:spPr>
        <p:txBody>
          <a:bodyPr>
            <a:normAutofit/>
          </a:bodyPr>
          <a:lstStyle/>
          <a:p>
            <a:r>
              <a:rPr lang="en-GB" altLang="zh-HK" b="1" dirty="0">
                <a:solidFill>
                  <a:srgbClr val="FFFF00"/>
                </a:solidFill>
              </a:rPr>
              <a:t>Google:  </a:t>
            </a:r>
            <a:r>
              <a:rPr lang="en-GB" altLang="zh-HK" dirty="0"/>
              <a:t>GDD &amp; TDD</a:t>
            </a:r>
          </a:p>
        </p:txBody>
      </p:sp>
      <p:sp>
        <p:nvSpPr>
          <p:cNvPr id="7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026" name="Picture 2" descr="Professional Game Design Document by lhodgesdesign - issuu">
            <a:extLst>
              <a:ext uri="{FF2B5EF4-FFF2-40B4-BE49-F238E27FC236}">
                <a16:creationId xmlns:a16="http://schemas.microsoft.com/office/drawing/2014/main" id="{DDA1AAD1-7237-4D49-9955-C4820302DC3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Slide Number Placeholder 3">
            <a:extLst>
              <a:ext uri="{FF2B5EF4-FFF2-40B4-BE49-F238E27FC236}">
                <a16:creationId xmlns:a16="http://schemas.microsoft.com/office/drawing/2014/main" id="{F9BCC468-E5B7-4169-A727-FCFB348949F6}"/>
              </a:ext>
            </a:extLst>
          </p:cNvPr>
          <p:cNvSpPr>
            <a:spLocks noGrp="1"/>
          </p:cNvSpPr>
          <p:nvPr>
            <p:ph type="sldNum" sz="quarter" idx="12"/>
          </p:nvPr>
        </p:nvSpPr>
        <p:spPr>
          <a:xfrm>
            <a:off x="10352540" y="295729"/>
            <a:ext cx="838199" cy="767687"/>
          </a:xfrm>
        </p:spPr>
        <p:txBody>
          <a:bodyPr>
            <a:norm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600"/>
                </a:spcAft>
                <a:buClrTx/>
                <a:buSzTx/>
                <a:buFontTx/>
                <a:buNone/>
                <a:tabLst/>
                <a:defRPr/>
              </a:pPr>
              <a:t>6</a:t>
            </a:fld>
            <a:endParaRPr kumimoji="0" lang="en-US" sz="2800" b="0" i="0" u="none" strike="noStrike" kern="1200" cap="none" spc="0" normalizeH="0" baseline="0" noProof="0">
              <a:ln>
                <a:noFill/>
              </a:ln>
              <a:solidFill>
                <a:prstClr val="white">
                  <a:tint val="75000"/>
                </a:prstClr>
              </a:solidFill>
              <a:effectLst/>
              <a:uLnTx/>
              <a:uFillTx/>
              <a:latin typeface="Century Gothic" panose="020B0502020202020204"/>
              <a:ea typeface="+mn-ea"/>
              <a:cs typeface="+mn-cs"/>
            </a:endParaRPr>
          </a:p>
        </p:txBody>
      </p:sp>
      <p:sp>
        <p:nvSpPr>
          <p:cNvPr id="3" name="Content Placeholder 2"/>
          <p:cNvSpPr>
            <a:spLocks noGrp="1"/>
          </p:cNvSpPr>
          <p:nvPr>
            <p:ph idx="1"/>
          </p:nvPr>
        </p:nvSpPr>
        <p:spPr>
          <a:xfrm>
            <a:off x="5410950" y="2052918"/>
            <a:ext cx="5717298" cy="4195481"/>
          </a:xfrm>
        </p:spPr>
        <p:txBody>
          <a:bodyPr>
            <a:normAutofit lnSpcReduction="10000"/>
          </a:bodyPr>
          <a:lstStyle/>
          <a:p>
            <a:r>
              <a:rPr lang="en-GB" dirty="0"/>
              <a:t>Google: Game Design Document Example</a:t>
            </a:r>
          </a:p>
          <a:p>
            <a:pPr lvl="1"/>
            <a:r>
              <a:rPr lang="en-GB" dirty="0"/>
              <a:t>You’ll get MANY </a:t>
            </a:r>
            <a:r>
              <a:rPr lang="en-GB" dirty="0" err="1"/>
              <a:t>MANY</a:t>
            </a:r>
            <a:r>
              <a:rPr lang="en-GB" dirty="0"/>
              <a:t> examples</a:t>
            </a:r>
          </a:p>
          <a:p>
            <a:r>
              <a:rPr lang="en-GB" dirty="0"/>
              <a:t>In general each one has a particular bias to a particular type of game or a particular teams approach to development</a:t>
            </a:r>
          </a:p>
          <a:p>
            <a:r>
              <a:rPr lang="en-GB" dirty="0"/>
              <a:t>Probably not a good idea to follow any such list slavishly</a:t>
            </a:r>
          </a:p>
          <a:p>
            <a:pPr lvl="1"/>
            <a:r>
              <a:rPr lang="en-GB" dirty="0"/>
              <a:t>EVEN MINE</a:t>
            </a:r>
          </a:p>
          <a:p>
            <a:r>
              <a:rPr lang="en-GB" dirty="0"/>
              <a:t>Add, remove, combine, takeaway as your project requires</a:t>
            </a:r>
          </a:p>
          <a:p>
            <a:pPr marL="0" indent="0">
              <a:buNone/>
            </a:pPr>
            <a:endParaRPr lang="en-GB" dirty="0"/>
          </a:p>
          <a:p>
            <a:pPr marL="0" indent="0">
              <a:buNone/>
            </a:pPr>
            <a:endParaRPr lang="en-GB" dirty="0"/>
          </a:p>
          <a:p>
            <a:endParaRPr lang="en-GB" dirty="0"/>
          </a:p>
        </p:txBody>
      </p:sp>
    </p:spTree>
    <p:extLst>
      <p:ext uri="{BB962C8B-B14F-4D97-AF65-F5344CB8AC3E}">
        <p14:creationId xmlns:p14="http://schemas.microsoft.com/office/powerpoint/2010/main" val="159147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sz="4400" b="1" dirty="0">
                <a:solidFill>
                  <a:srgbClr val="FFFF00"/>
                </a:solidFill>
              </a:rPr>
              <a:t>Game Design Document &amp; Technical Design Document</a:t>
            </a:r>
          </a:p>
        </p:txBody>
      </p:sp>
      <p:sp>
        <p:nvSpPr>
          <p:cNvPr id="3" name="Content Placeholder 2"/>
          <p:cNvSpPr>
            <a:spLocks noGrp="1"/>
          </p:cNvSpPr>
          <p:nvPr>
            <p:ph idx="1"/>
          </p:nvPr>
        </p:nvSpPr>
        <p:spPr/>
        <p:txBody>
          <a:bodyPr>
            <a:normAutofit lnSpcReduction="10000"/>
          </a:bodyPr>
          <a:lstStyle/>
          <a:p>
            <a:r>
              <a:rPr lang="en-GB" dirty="0"/>
              <a:t>Your GDD describes “What the game is” – breaking down your ideas as described in the elevator pitch and your game concept.</a:t>
            </a:r>
          </a:p>
          <a:p>
            <a:r>
              <a:rPr lang="en-GB" dirty="0"/>
              <a:t>A Technical Design Document (TDD) describes “How the game is accomplished” – What tools will be used, how programming turns the game into reality</a:t>
            </a:r>
          </a:p>
          <a:p>
            <a:r>
              <a:rPr lang="en-GB" dirty="0"/>
              <a:t>Your ‘Game Bible’ which details </a:t>
            </a:r>
            <a:r>
              <a:rPr lang="en-GB" b="1" dirty="0"/>
              <a:t>everything</a:t>
            </a:r>
            <a:r>
              <a:rPr lang="en-GB" dirty="0"/>
              <a:t> about the game</a:t>
            </a:r>
          </a:p>
          <a:p>
            <a:r>
              <a:rPr lang="en-GB" dirty="0"/>
              <a:t>They are ‘live’ documents -You will have to update both of them over the development of the game</a:t>
            </a:r>
          </a:p>
          <a:p>
            <a:r>
              <a:rPr lang="en-GB" dirty="0"/>
              <a:t>GDD should be understandable to anyone reading it, especially new people on your team (Designer; Artist; Programmer, etc). TDD should be understandable to people with a technical background (Programmer; Engineer)</a:t>
            </a:r>
          </a:p>
          <a:p>
            <a:endParaRPr lang="en-GB" dirty="0"/>
          </a:p>
          <a:p>
            <a:endParaRPr lang="en-GB" dirty="0"/>
          </a:p>
        </p:txBody>
      </p:sp>
      <p:sp>
        <p:nvSpPr>
          <p:cNvPr id="4" name="Slide Number Placeholder 3">
            <a:extLst>
              <a:ext uri="{FF2B5EF4-FFF2-40B4-BE49-F238E27FC236}">
                <a16:creationId xmlns:a16="http://schemas.microsoft.com/office/drawing/2014/main" id="{EE749487-5B7C-47AF-ABD4-881854E2E27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82951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p:cNvSpPr>
          <p:nvPr/>
        </p:nvSpPr>
        <p:spPr bwMode="auto">
          <a:xfrm>
            <a:off x="1335484" y="2432084"/>
            <a:ext cx="9552781" cy="119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7466" b="0" i="0" u="none" strike="noStrike" kern="1200" cap="none" spc="0" normalizeH="0" baseline="0" noProof="0" dirty="0">
                <a:ln>
                  <a:noFill/>
                </a:ln>
                <a:solidFill>
                  <a:srgbClr val="FFFFFF"/>
                </a:solidFill>
                <a:effectLst/>
                <a:uLnTx/>
                <a:uFillTx/>
                <a:latin typeface="Century Gothic" panose="020B0502020202020204"/>
                <a:ea typeface="ＭＳ Ｐゴシック" charset="0"/>
                <a:cs typeface="Bebas Neue" charset="0"/>
                <a:sym typeface="Bebas Neue" charset="0"/>
              </a:rPr>
              <a:t>They are </a:t>
            </a:r>
            <a:r>
              <a:rPr kumimoji="0" lang="en-US" sz="7466" b="1" i="0" u="none" strike="noStrike" kern="1200" cap="none" spc="0" normalizeH="0" baseline="0" noProof="0" dirty="0">
                <a:ln>
                  <a:noFill/>
                </a:ln>
                <a:solidFill>
                  <a:prstClr val="black"/>
                </a:solidFill>
                <a:effectLst/>
                <a:uLnTx/>
                <a:uFillTx/>
                <a:latin typeface="Century Gothic" panose="020B0502020202020204"/>
                <a:ea typeface="ＭＳ Ｐゴシック" charset="0"/>
                <a:cs typeface="Bebas Neue" charset="0"/>
                <a:sym typeface="Bebas Neue" charset="0"/>
              </a:rPr>
              <a:t>‘live’ </a:t>
            </a:r>
            <a:r>
              <a:rPr kumimoji="0" lang="en-US" sz="7466" b="0" i="0" u="none" strike="noStrike" kern="1200" cap="none" spc="0" normalizeH="0" baseline="0" noProof="0" dirty="0">
                <a:ln>
                  <a:noFill/>
                </a:ln>
                <a:solidFill>
                  <a:srgbClr val="FF0000"/>
                </a:solidFill>
                <a:effectLst/>
                <a:uLnTx/>
                <a:uFillTx/>
                <a:latin typeface="Century Gothic" panose="020B0502020202020204"/>
                <a:ea typeface="ＭＳ Ｐゴシック" charset="0"/>
                <a:cs typeface="Bebas Neue" charset="0"/>
                <a:sym typeface="Bebas Neue" charset="0"/>
              </a:rPr>
              <a:t>Documents </a:t>
            </a:r>
          </a:p>
        </p:txBody>
      </p:sp>
      <p:sp>
        <p:nvSpPr>
          <p:cNvPr id="44038" name="Line 6"/>
          <p:cNvSpPr>
            <a:spLocks noChangeShapeType="1"/>
          </p:cNvSpPr>
          <p:nvPr/>
        </p:nvSpPr>
        <p:spPr bwMode="auto">
          <a:xfrm>
            <a:off x="1335484" y="3785869"/>
            <a:ext cx="9552781" cy="0"/>
          </a:xfrm>
          <a:prstGeom prst="line">
            <a:avLst/>
          </a:prstGeom>
          <a:noFill/>
          <a:ln w="12700" cap="flat">
            <a:solidFill>
              <a:srgbClr val="80808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5" name="Rectangle 5"/>
          <p:cNvSpPr>
            <a:spLocks/>
          </p:cNvSpPr>
          <p:nvPr/>
        </p:nvSpPr>
        <p:spPr bwMode="auto">
          <a:xfrm>
            <a:off x="2511523" y="4253934"/>
            <a:ext cx="7200704" cy="2260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67" b="0" i="0" u="none" strike="noStrike" kern="1200" cap="none" spc="0" normalizeH="0" baseline="0" noProof="0" dirty="0">
                <a:ln>
                  <a:noFill/>
                </a:ln>
                <a:solidFill>
                  <a:srgbClr val="FFFFFF"/>
                </a:solidFill>
                <a:effectLst/>
                <a:uLnTx/>
                <a:uFillTx/>
                <a:latin typeface="Lato Regular"/>
                <a:ea typeface="ＭＳ Ｐゴシック" charset="0"/>
                <a:cs typeface="Lato Regular"/>
                <a:sym typeface="Lato Light" charset="0"/>
              </a:rPr>
              <a:t>You </a:t>
            </a:r>
            <a:r>
              <a:rPr kumimoji="0" lang="en-GB" sz="1867" b="1" i="0" u="none" strike="noStrike" kern="1200" cap="none" spc="0" normalizeH="0" baseline="0" noProof="0" dirty="0">
                <a:ln>
                  <a:noFill/>
                </a:ln>
                <a:solidFill>
                  <a:srgbClr val="FFFFFF"/>
                </a:solidFill>
                <a:effectLst/>
                <a:uLnTx/>
                <a:uFillTx/>
                <a:latin typeface="Lato Regular"/>
                <a:ea typeface="ＭＳ Ｐゴシック" charset="0"/>
                <a:cs typeface="Lato Regular"/>
                <a:sym typeface="Lato Light" charset="0"/>
              </a:rPr>
              <a:t>will</a:t>
            </a:r>
            <a:r>
              <a:rPr kumimoji="0" lang="en-GB" sz="1867" b="0" i="0" u="none" strike="noStrike" kern="1200" cap="none" spc="0" normalizeH="0" baseline="0" noProof="0" dirty="0">
                <a:ln>
                  <a:noFill/>
                </a:ln>
                <a:solidFill>
                  <a:srgbClr val="FFFFFF"/>
                </a:solidFill>
                <a:effectLst/>
                <a:uLnTx/>
                <a:uFillTx/>
                <a:latin typeface="Lato Regular"/>
                <a:ea typeface="ＭＳ Ｐゴシック" charset="0"/>
                <a:cs typeface="Lato Regular"/>
                <a:sym typeface="Lato Light" charset="0"/>
              </a:rPr>
              <a:t> have to update both of them over time!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67" b="0" i="0" u="none" strike="noStrike" kern="1200" cap="none" spc="0" normalizeH="0" baseline="0" noProof="0" dirty="0">
                <a:ln>
                  <a:noFill/>
                </a:ln>
                <a:solidFill>
                  <a:srgbClr val="FFFFFF"/>
                </a:solidFill>
                <a:effectLst/>
                <a:uLnTx/>
                <a:uFillTx/>
                <a:latin typeface="Lato Regular"/>
                <a:ea typeface="ＭＳ Ｐゴシック" charset="0"/>
                <a:cs typeface="Lato Regular"/>
                <a:sym typeface="Lato Light" charset="0"/>
              </a:rPr>
              <a:t>Also DON’T wipe yourself out trying to implement something that is no longer required!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Lato Regular"/>
              <a:ea typeface="ＭＳ Ｐゴシック" charset="0"/>
              <a:cs typeface="Lato Regular"/>
              <a:sym typeface="Lato Light"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67" b="0" i="0" u="none" strike="noStrike" kern="1200" cap="none" spc="0" normalizeH="0" baseline="0" noProof="0" dirty="0">
                <a:ln>
                  <a:noFill/>
                </a:ln>
                <a:solidFill>
                  <a:srgbClr val="FFFFFF"/>
                </a:solidFill>
                <a:effectLst/>
                <a:uLnTx/>
                <a:uFillTx/>
                <a:latin typeface="Lato Regular"/>
                <a:ea typeface="ＭＳ Ｐゴシック" charset="0"/>
                <a:cs typeface="Lato Regular"/>
                <a:sym typeface="Lato Light" charset="0"/>
              </a:rPr>
              <a:t>Change the GDD!</a:t>
            </a:r>
          </a:p>
        </p:txBody>
      </p:sp>
      <p:sp>
        <p:nvSpPr>
          <p:cNvPr id="2" name="Slide Number Placeholder 1">
            <a:extLst>
              <a:ext uri="{FF2B5EF4-FFF2-40B4-BE49-F238E27FC236}">
                <a16:creationId xmlns:a16="http://schemas.microsoft.com/office/drawing/2014/main" id="{FBA19655-8A56-4154-BDA3-7EEA14285951}"/>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280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n-US" sz="280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72531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9A89-F556-A9FD-7051-143E75B31C0A}"/>
              </a:ext>
            </a:extLst>
          </p:cNvPr>
          <p:cNvSpPr>
            <a:spLocks noGrp="1"/>
          </p:cNvSpPr>
          <p:nvPr>
            <p:ph type="title"/>
          </p:nvPr>
        </p:nvSpPr>
        <p:spPr>
          <a:xfrm>
            <a:off x="1219200" y="365125"/>
            <a:ext cx="9493249" cy="804251"/>
          </a:xfrm>
        </p:spPr>
        <p:txBody>
          <a:bodyPr>
            <a:normAutofit/>
          </a:bodyPr>
          <a:lstStyle/>
          <a:p>
            <a:r>
              <a:rPr lang="en-GB" dirty="0"/>
              <a:t>Creating a Game Design Document</a:t>
            </a:r>
          </a:p>
        </p:txBody>
      </p:sp>
      <p:sp>
        <p:nvSpPr>
          <p:cNvPr id="3" name="Content Placeholder 2">
            <a:extLst>
              <a:ext uri="{FF2B5EF4-FFF2-40B4-BE49-F238E27FC236}">
                <a16:creationId xmlns:a16="http://schemas.microsoft.com/office/drawing/2014/main" id="{35BE5C1F-4897-D9D0-2B7A-694C244B78E1}"/>
              </a:ext>
            </a:extLst>
          </p:cNvPr>
          <p:cNvSpPr>
            <a:spLocks noGrp="1"/>
          </p:cNvSpPr>
          <p:nvPr>
            <p:ph idx="1"/>
          </p:nvPr>
        </p:nvSpPr>
        <p:spPr>
          <a:xfrm>
            <a:off x="342900" y="1692519"/>
            <a:ext cx="11561885" cy="4479680"/>
          </a:xfrm>
        </p:spPr>
        <p:txBody>
          <a:bodyPr/>
          <a:lstStyle/>
          <a:p>
            <a:r>
              <a:rPr lang="en-GB" dirty="0"/>
              <a:t>We can look at our design documentation an having three main aims:</a:t>
            </a:r>
          </a:p>
          <a:p>
            <a:endParaRPr lang="en-GB" dirty="0"/>
          </a:p>
          <a:p>
            <a:pPr marL="571500" lvl="1" indent="-342900">
              <a:buFont typeface="+mj-lt"/>
              <a:buAutoNum type="arabicPeriod"/>
            </a:pPr>
            <a:r>
              <a:rPr lang="en-GB" sz="1600" dirty="0"/>
              <a:t>Designers express their vision of the game</a:t>
            </a:r>
          </a:p>
          <a:p>
            <a:pPr marL="571500" lvl="1" indent="-342900">
              <a:buFont typeface="+mj-lt"/>
              <a:buAutoNum type="arabicPeriod"/>
            </a:pPr>
            <a:r>
              <a:rPr lang="en-GB" sz="1600" dirty="0"/>
              <a:t>Producers express a plan for how the game will be implemented</a:t>
            </a:r>
          </a:p>
          <a:p>
            <a:pPr marL="571500" lvl="1" indent="-342900">
              <a:buFont typeface="+mj-lt"/>
              <a:buAutoNum type="arabicPeriod"/>
            </a:pPr>
            <a:r>
              <a:rPr lang="en-GB" sz="1600" b="1" dirty="0"/>
              <a:t>The design serves as a document from which the artists and programmers can create the final product.</a:t>
            </a:r>
          </a:p>
          <a:p>
            <a:pPr marL="571500" lvl="1" indent="-342900">
              <a:buFont typeface="+mj-lt"/>
              <a:buAutoNum type="arabicPeriod"/>
            </a:pPr>
            <a:endParaRPr lang="en-GB" sz="1600" b="1" dirty="0"/>
          </a:p>
          <a:p>
            <a:pPr marL="228600" lvl="1" indent="0">
              <a:buNone/>
            </a:pPr>
            <a:r>
              <a:rPr lang="en-GB" sz="1600" dirty="0"/>
              <a:t>This final point is very important. A good design document should be communicating everything that the development team needs to perform their role (what they need to do!). It should also give each team/individual a good understanding of how their contribution fits into the bigger picture.</a:t>
            </a:r>
          </a:p>
        </p:txBody>
      </p:sp>
    </p:spTree>
    <p:extLst>
      <p:ext uri="{BB962C8B-B14F-4D97-AF65-F5344CB8AC3E}">
        <p14:creationId xmlns:p14="http://schemas.microsoft.com/office/powerpoint/2010/main" val="54456405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StreetscapeVTI">
  <a:themeElements>
    <a:clrScheme name="AnalogousFromDarkSeedLeftStep">
      <a:dk1>
        <a:srgbClr val="000000"/>
      </a:dk1>
      <a:lt1>
        <a:srgbClr val="FFFFFF"/>
      </a:lt1>
      <a:dk2>
        <a:srgbClr val="2D3920"/>
      </a:dk2>
      <a:lt2>
        <a:srgbClr val="E8E2E7"/>
      </a:lt2>
      <a:accent1>
        <a:srgbClr val="21B830"/>
      </a:accent1>
      <a:accent2>
        <a:srgbClr val="47B714"/>
      </a:accent2>
      <a:accent3>
        <a:srgbClr val="87AE1F"/>
      </a:accent3>
      <a:accent4>
        <a:srgbClr val="B8A014"/>
      </a:accent4>
      <a:accent5>
        <a:srgbClr val="E77C29"/>
      </a:accent5>
      <a:accent6>
        <a:srgbClr val="D51B17"/>
      </a:accent6>
      <a:hlink>
        <a:srgbClr val="A37836"/>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2D8284A6935C41B217E74C29BA72AC" ma:contentTypeVersion="17" ma:contentTypeDescription="Create a new document." ma:contentTypeScope="" ma:versionID="b506c8bf27691706ce5760f60f4c60b4">
  <xsd:schema xmlns:xsd="http://www.w3.org/2001/XMLSchema" xmlns:xs="http://www.w3.org/2001/XMLSchema" xmlns:p="http://schemas.microsoft.com/office/2006/metadata/properties" xmlns:ns3="678acae0-4037-4b06-82a7-90fe5953695e" xmlns:ns4="7f849e40-2902-4788-90b3-4bbd61327341" targetNamespace="http://schemas.microsoft.com/office/2006/metadata/properties" ma:root="true" ma:fieldsID="f9f61084aad5f60074d7225d5b339cb6" ns3:_="" ns4:_="">
    <xsd:import namespace="678acae0-4037-4b06-82a7-90fe5953695e"/>
    <xsd:import namespace="7f849e40-2902-4788-90b3-4bbd6132734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8acae0-4037-4b06-82a7-90fe595369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49e40-2902-4788-90b3-4bbd6132734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7f849e40-2902-4788-90b3-4bbd6132734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D5F0E2-FE9E-4DE1-9EDA-A954DF539E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8acae0-4037-4b06-82a7-90fe5953695e"/>
    <ds:schemaRef ds:uri="7f849e40-2902-4788-90b3-4bbd613273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34DE09-858F-432F-9909-D0FBE6961A08}">
  <ds:schemaRefs>
    <ds:schemaRef ds:uri="678acae0-4037-4b06-82a7-90fe5953695e"/>
    <ds:schemaRef ds:uri="http://purl.org/dc/terms/"/>
    <ds:schemaRef ds:uri="http://schemas.openxmlformats.org/package/2006/metadata/core-properties"/>
    <ds:schemaRef ds:uri="http://purl.org/dc/dcmitype/"/>
    <ds:schemaRef ds:uri="http://schemas.microsoft.com/office/2006/metadata/properties"/>
    <ds:schemaRef ds:uri="http://schemas.microsoft.com/office/infopath/2007/PartnerControls"/>
    <ds:schemaRef ds:uri="http://schemas.microsoft.com/office/2006/documentManagement/types"/>
    <ds:schemaRef ds:uri="7f849e40-2902-4788-90b3-4bbd61327341"/>
    <ds:schemaRef ds:uri="http://www.w3.org/XML/1998/namespace"/>
    <ds:schemaRef ds:uri="http://purl.org/dc/elements/1.1/"/>
  </ds:schemaRefs>
</ds:datastoreItem>
</file>

<file path=customXml/itemProps3.xml><?xml version="1.0" encoding="utf-8"?>
<ds:datastoreItem xmlns:ds="http://schemas.openxmlformats.org/officeDocument/2006/customXml" ds:itemID="{6F5E6A02-7A72-42ED-B376-AD8C478087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783</TotalTime>
  <Words>4995</Words>
  <Application>Microsoft Office PowerPoint</Application>
  <PresentationFormat>Widescreen</PresentationFormat>
  <Paragraphs>475</Paragraphs>
  <Slides>43</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43</vt:i4>
      </vt:variant>
    </vt:vector>
  </HeadingPairs>
  <TitlesOfParts>
    <vt:vector size="54" baseType="lpstr">
      <vt:lpstr>Malgun Gothic</vt:lpstr>
      <vt:lpstr>Aptos</vt:lpstr>
      <vt:lpstr>Arial</vt:lpstr>
      <vt:lpstr>Calibri</vt:lpstr>
      <vt:lpstr>Century Gothic</vt:lpstr>
      <vt:lpstr>Consolas</vt:lpstr>
      <vt:lpstr>Franklin Gothic Heavy</vt:lpstr>
      <vt:lpstr>Lato Regular</vt:lpstr>
      <vt:lpstr>Wingdings 3</vt:lpstr>
      <vt:lpstr>StreetscapeVTI</vt:lpstr>
      <vt:lpstr>Ion</vt:lpstr>
      <vt:lpstr>BSc Hons Computer Game Design and Development  GDV4000 Introduction to Games Industry Practice  </vt:lpstr>
      <vt:lpstr>Topics we’ll be looking at</vt:lpstr>
      <vt:lpstr>Recap</vt:lpstr>
      <vt:lpstr>Recap</vt:lpstr>
      <vt:lpstr>Organisation of the Development Team</vt:lpstr>
      <vt:lpstr>Google:  GDD &amp; TDD</vt:lpstr>
      <vt:lpstr>Game Design Document &amp; Technical Design Document</vt:lpstr>
      <vt:lpstr>PowerPoint Presentation</vt:lpstr>
      <vt:lpstr>Creating a Game Design Document</vt:lpstr>
      <vt:lpstr>Creating a Game Design Document</vt:lpstr>
      <vt:lpstr>Creating a Game Design Document</vt:lpstr>
      <vt:lpstr>Creating the Game Design Document</vt:lpstr>
      <vt:lpstr>Creating a Game Design Document</vt:lpstr>
      <vt:lpstr>Creating a Game Design Document</vt:lpstr>
      <vt:lpstr>Creating a Game Design Document</vt:lpstr>
      <vt:lpstr>Creating a Game Design Document</vt:lpstr>
      <vt:lpstr>Creating a Game Design Document</vt:lpstr>
      <vt:lpstr>Creating a Game Design Document</vt:lpstr>
      <vt:lpstr>Creating a Game Design Document</vt:lpstr>
      <vt:lpstr>PowerPoint Presentation</vt:lpstr>
      <vt:lpstr>PowerPoint Presentation</vt:lpstr>
      <vt:lpstr>PowerPoint Presentation</vt:lpstr>
      <vt:lpstr>Game genres and mechanics</vt:lpstr>
      <vt:lpstr>PowerPoint Presentation</vt:lpstr>
      <vt:lpstr>Creating a Game Design Document</vt:lpstr>
      <vt:lpstr>Mood Board</vt:lpstr>
      <vt:lpstr>Mono-chrome</vt:lpstr>
      <vt:lpstr>How to use visual styles effectively</vt:lpstr>
      <vt:lpstr>More General ‘Themes’</vt:lpstr>
      <vt:lpstr>PowerPoint Presentation</vt:lpstr>
      <vt:lpstr>PowerPoint Presentation</vt:lpstr>
      <vt:lpstr>PowerPoint Presentation</vt:lpstr>
      <vt:lpstr>PowerPoint Presentation</vt:lpstr>
      <vt:lpstr>Creating a Game Design Document</vt:lpstr>
      <vt:lpstr>Audio – Uses and theme</vt:lpstr>
      <vt:lpstr>Creating a Game Design Document</vt:lpstr>
      <vt:lpstr>Creating a Game Design Document</vt:lpstr>
      <vt:lpstr>Creating a Game Design Document</vt:lpstr>
      <vt:lpstr>Creating a Game Design Document</vt:lpstr>
      <vt:lpstr>Creating a Game Design Document</vt:lpstr>
      <vt:lpstr>Creating a Game Design Document</vt:lpstr>
      <vt:lpstr>Creating a Game Design Document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2</cp:revision>
  <dcterms:created xsi:type="dcterms:W3CDTF">2024-10-08T12:42:48Z</dcterms:created>
  <dcterms:modified xsi:type="dcterms:W3CDTF">2024-10-15T15:45:41Z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0x010100102D8284A6935C41B217E74C29BA72AC</vt:lpwstr>
  </property>
</Properties>
</file>